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vnd.openxmlformats-officedocument.vmlDrawing" Extension="vml"/>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spreadsheetml.sheet" PartName="/ppt/embeddings/Microsoft_Excel_Sheet1.xlsx"/>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Lst>
  <p:sldSz cy="6858000" cx="12192000"/>
  <p:notesSz cx="6858000" cy="9144000"/>
  <p:embeddedFontLst>
    <p:embeddedFont>
      <p:font typeface="Roboto"/>
      <p:regular r:id="rId60"/>
      <p:bold r:id="rId61"/>
      <p:italic r:id="rId62"/>
      <p:boldItalic r:id="rId63"/>
    </p:embeddedFont>
    <p:embeddedFont>
      <p:font typeface="Roboto Mono"/>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68" roundtripDataSignature="AMtx7mhXMpYDhMJtoNqk5hQJgF+xcHwwX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437F73D-55B4-457E-AAEC-1DAB6A90C641}">
  <a:tblStyle styleId="{0437F73D-55B4-457E-AAEC-1DAB6A90C641}"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C6C5F0E9-D6D9-4B17-9D00-973426B0AB95}"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italic.fntdata"/><Relationship Id="rId61" Type="http://schemas.openxmlformats.org/officeDocument/2006/relationships/font" Target="fonts/Roboto-bold.fntdata"/><Relationship Id="rId20" Type="http://schemas.openxmlformats.org/officeDocument/2006/relationships/slide" Target="slides/slide14.xml"/><Relationship Id="rId64" Type="http://schemas.openxmlformats.org/officeDocument/2006/relationships/font" Target="fonts/RobotoMono-regular.fntdata"/><Relationship Id="rId63" Type="http://schemas.openxmlformats.org/officeDocument/2006/relationships/font" Target="fonts/Roboto-boldItalic.fntdata"/><Relationship Id="rId22" Type="http://schemas.openxmlformats.org/officeDocument/2006/relationships/slide" Target="slides/slide16.xml"/><Relationship Id="rId66" Type="http://schemas.openxmlformats.org/officeDocument/2006/relationships/font" Target="fonts/RobotoMono-italic.fntdata"/><Relationship Id="rId21" Type="http://schemas.openxmlformats.org/officeDocument/2006/relationships/slide" Target="slides/slide15.xml"/><Relationship Id="rId65" Type="http://schemas.openxmlformats.org/officeDocument/2006/relationships/font" Target="fonts/RobotoMono-bold.fntdata"/><Relationship Id="rId24" Type="http://schemas.openxmlformats.org/officeDocument/2006/relationships/slide" Target="slides/slide18.xml"/><Relationship Id="rId68" Type="http://customschemas.google.com/relationships/presentationmetadata" Target="metadata"/><Relationship Id="rId23" Type="http://schemas.openxmlformats.org/officeDocument/2006/relationships/slide" Target="slides/slide17.xml"/><Relationship Id="rId67" Type="http://schemas.openxmlformats.org/officeDocument/2006/relationships/font" Target="fonts/RobotoMono-boldItalic.fntdata"/><Relationship Id="rId60" Type="http://schemas.openxmlformats.org/officeDocument/2006/relationships/font" Target="fonts/Roboto-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8.png>
</file>

<file path=ppt/media/image59.png>
</file>

<file path=ppt/media/image6.png>
</file>

<file path=ppt/media/image60.png>
</file>

<file path=ppt/media/image62.png>
</file>

<file path=ppt/media/image63.png>
</file>

<file path=ppt/media/image64.jp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5" name="Google Shape;195;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7" name="Google Shape;20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ee13e62a96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6" name="Google Shape;216;g2ee13e62a96_0_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5" name="Google Shape;225;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4" name="Google Shape;234;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71450" lvl="0" marL="171450" rtl="0" algn="ctr">
              <a:lnSpc>
                <a:spcPct val="90000"/>
              </a:lnSpc>
              <a:spcBef>
                <a:spcPts val="0"/>
              </a:spcBef>
              <a:spcAft>
                <a:spcPts val="0"/>
              </a:spcAft>
              <a:buClr>
                <a:schemeClr val="dk1"/>
              </a:buClr>
              <a:buSzPts val="2500"/>
              <a:buFont typeface="Arial"/>
              <a:buNone/>
            </a:pPr>
            <a:r>
              <a:t/>
            </a:r>
            <a:endParaRPr/>
          </a:p>
        </p:txBody>
      </p:sp>
      <p:sp>
        <p:nvSpPr>
          <p:cNvPr id="244" name="Google Shape;244;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71450" lvl="0" marL="171450" rtl="0" algn="ctr">
              <a:lnSpc>
                <a:spcPct val="90000"/>
              </a:lnSpc>
              <a:spcBef>
                <a:spcPts val="0"/>
              </a:spcBef>
              <a:spcAft>
                <a:spcPts val="0"/>
              </a:spcAft>
              <a:buClr>
                <a:schemeClr val="dk1"/>
              </a:buClr>
              <a:buSzPts val="2500"/>
              <a:buFont typeface="Arial"/>
              <a:buNone/>
            </a:pPr>
            <a:r>
              <a:t/>
            </a:r>
            <a:endParaRPr/>
          </a:p>
        </p:txBody>
      </p:sp>
      <p:sp>
        <p:nvSpPr>
          <p:cNvPr id="258" name="Google Shape;258;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eec8c2ade3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3" name="Google Shape;273;g2eec8c2ade3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1" name="Google Shape;281;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9" name="Google Shape;28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3" name="Google Shape;93;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7" name="Google Shape;297;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5" name="Google Shape;305;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4" name="Google Shape;314;p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2" name="Google Shape;322;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3" name="Google Shape;333;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30a7bc9c348_0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30a7bc9c34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0" name="Google Shape;350;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30a7bc9c348_0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30a7bc9c348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30a7bc9c348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4" name="Google Shape;364;g30a7bc9c348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4" name="Google Shape;394;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7" name="Google Shape;11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2" name="Google Shape;412;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0" name="Google Shape;420;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7" name="Google Shape;427;p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2" name="Google Shape;442;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30a7bc9c348_0_1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30a7bc9c34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30a7bc9c348_0_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30a7bc9c348_0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0a7bc9c348_0_1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0a7bc9c348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30a7bc9c348_0_1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30a7bc9c348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7" name="Google Shape;127;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30a7bc9c348_0_1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30a7bc9c348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p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p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30a7bc9c348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g30a7bc9c348_0_2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30a7bc9c348_0_2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30a7bc9c348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30ab2f58695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30ab2f5869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p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0ab2f5869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g30ab2f58695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p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6" name="Google Shape;59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3" name="Google Shape;60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279a34789ad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0" name="Google Shape;610;g279a34789ad_0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30ab2f58695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30ab2f5869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ee13e62a96_0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9" name="Google Shape;159;g2ee13e62a96_0_8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4" name="Google Shape;17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79be685600_5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3" name="Google Shape;183;g279be685600_5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投影片" type="title">
  <p:cSld name="TITLE">
    <p:spTree>
      <p:nvGrpSpPr>
        <p:cNvPr id="11" name="Shape 11"/>
        <p:cNvGrpSpPr/>
        <p:nvPr/>
      </p:nvGrpSpPr>
      <p:grpSpPr>
        <a:xfrm>
          <a:off x="0" y="0"/>
          <a:ext cx="0" cy="0"/>
          <a:chOff x="0" y="0"/>
          <a:chExt cx="0" cy="0"/>
        </a:xfrm>
      </p:grpSpPr>
      <p:sp>
        <p:nvSpPr>
          <p:cNvPr id="12" name="Google Shape;12;p3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3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含輔助字幕的圖片" type="picTx">
  <p:cSld name="PICTURE_WITH_CAPTION_TEXT">
    <p:spTree>
      <p:nvGrpSpPr>
        <p:cNvPr id="67" name="Shape 67"/>
        <p:cNvGrpSpPr/>
        <p:nvPr/>
      </p:nvGrpSpPr>
      <p:grpSpPr>
        <a:xfrm>
          <a:off x="0" y="0"/>
          <a:ext cx="0" cy="0"/>
          <a:chOff x="0" y="0"/>
          <a:chExt cx="0" cy="0"/>
        </a:xfrm>
      </p:grpSpPr>
      <p:sp>
        <p:nvSpPr>
          <p:cNvPr id="68" name="Google Shape;68;p4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41"/>
          <p:cNvSpPr/>
          <p:nvPr>
            <p:ph idx="2" type="pic"/>
          </p:nvPr>
        </p:nvSpPr>
        <p:spPr>
          <a:xfrm>
            <a:off x="5183188" y="987425"/>
            <a:ext cx="6172200" cy="4873625"/>
          </a:xfrm>
          <a:prstGeom prst="rect">
            <a:avLst/>
          </a:prstGeom>
          <a:noFill/>
          <a:ln>
            <a:noFill/>
          </a:ln>
        </p:spPr>
      </p:sp>
      <p:sp>
        <p:nvSpPr>
          <p:cNvPr id="70" name="Google Shape;70;p4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直排標題及文字" type="vertTitleAndTx">
  <p:cSld name="VERTICAL_TITLE_AND_VERTICAL_TEXT">
    <p:spTree>
      <p:nvGrpSpPr>
        <p:cNvPr id="74" name="Shape 74"/>
        <p:cNvGrpSpPr/>
        <p:nvPr/>
      </p:nvGrpSpPr>
      <p:grpSpPr>
        <a:xfrm>
          <a:off x="0" y="0"/>
          <a:ext cx="0" cy="0"/>
          <a:chOff x="0" y="0"/>
          <a:chExt cx="0" cy="0"/>
        </a:xfrm>
      </p:grpSpPr>
      <p:sp>
        <p:nvSpPr>
          <p:cNvPr id="75" name="Google Shape;75;p4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4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及直排文字" type="vertTx">
  <p:cSld name="VERTICAL_TEXT">
    <p:spTree>
      <p:nvGrpSpPr>
        <p:cNvPr id="17" name="Shape 17"/>
        <p:cNvGrpSpPr/>
        <p:nvPr/>
      </p:nvGrpSpPr>
      <p:grpSpPr>
        <a:xfrm>
          <a:off x="0" y="0"/>
          <a:ext cx="0" cy="0"/>
          <a:chOff x="0" y="0"/>
          <a:chExt cx="0" cy="0"/>
        </a:xfrm>
      </p:grpSpPr>
      <p:sp>
        <p:nvSpPr>
          <p:cNvPr id="18" name="Google Shape;18;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及內容" type="obj">
  <p:cSld name="OBJECT">
    <p:spTree>
      <p:nvGrpSpPr>
        <p:cNvPr id="23" name="Shape 23"/>
        <p:cNvGrpSpPr/>
        <p:nvPr/>
      </p:nvGrpSpPr>
      <p:grpSpPr>
        <a:xfrm>
          <a:off x="0" y="0"/>
          <a:ext cx="0" cy="0"/>
          <a:chOff x="0" y="0"/>
          <a:chExt cx="0" cy="0"/>
        </a:xfrm>
      </p:grpSpPr>
      <p:sp>
        <p:nvSpPr>
          <p:cNvPr id="24" name="Google Shape;24;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標題" type="secHead">
  <p:cSld name="SECTION_HEADER">
    <p:spTree>
      <p:nvGrpSpPr>
        <p:cNvPr id="29" name="Shape 29"/>
        <p:cNvGrpSpPr/>
        <p:nvPr/>
      </p:nvGrpSpPr>
      <p:grpSpPr>
        <a:xfrm>
          <a:off x="0" y="0"/>
          <a:ext cx="0" cy="0"/>
          <a:chOff x="0" y="0"/>
          <a:chExt cx="0" cy="0"/>
        </a:xfrm>
      </p:grpSpPr>
      <p:sp>
        <p:nvSpPr>
          <p:cNvPr id="30" name="Google Shape;30;p3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2" name="Google Shape;32;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兩個內容" type="twoObj">
  <p:cSld name="TWO_OBJECTS">
    <p:spTree>
      <p:nvGrpSpPr>
        <p:cNvPr id="35" name="Shape 35"/>
        <p:cNvGrpSpPr/>
        <p:nvPr/>
      </p:nvGrpSpPr>
      <p:grpSpPr>
        <a:xfrm>
          <a:off x="0" y="0"/>
          <a:ext cx="0" cy="0"/>
          <a:chOff x="0" y="0"/>
          <a:chExt cx="0" cy="0"/>
        </a:xfrm>
      </p:grpSpPr>
      <p:sp>
        <p:nvSpPr>
          <p:cNvPr id="36" name="Google Shape;36;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3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3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較" type="twoTxTwoObj">
  <p:cSld name="TWO_OBJECTS_WITH_TEXT">
    <p:spTree>
      <p:nvGrpSpPr>
        <p:cNvPr id="42" name="Shape 42"/>
        <p:cNvGrpSpPr/>
        <p:nvPr/>
      </p:nvGrpSpPr>
      <p:grpSpPr>
        <a:xfrm>
          <a:off x="0" y="0"/>
          <a:ext cx="0" cy="0"/>
          <a:chOff x="0" y="0"/>
          <a:chExt cx="0" cy="0"/>
        </a:xfrm>
      </p:grpSpPr>
      <p:sp>
        <p:nvSpPr>
          <p:cNvPr id="43" name="Google Shape;43;p3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3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3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3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3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只有標題" type="titleOnly">
  <p:cSld name="TITLE_ONLY">
    <p:spTree>
      <p:nvGrpSpPr>
        <p:cNvPr id="51" name="Shape 51"/>
        <p:cNvGrpSpPr/>
        <p:nvPr/>
      </p:nvGrpSpPr>
      <p:grpSpPr>
        <a:xfrm>
          <a:off x="0" y="0"/>
          <a:ext cx="0" cy="0"/>
          <a:chOff x="0" y="0"/>
          <a:chExt cx="0" cy="0"/>
        </a:xfrm>
      </p:grpSpPr>
      <p:sp>
        <p:nvSpPr>
          <p:cNvPr id="52" name="Google Shape;52;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56" name="Shape 56"/>
        <p:cNvGrpSpPr/>
        <p:nvPr/>
      </p:nvGrpSpPr>
      <p:grpSpPr>
        <a:xfrm>
          <a:off x="0" y="0"/>
          <a:ext cx="0" cy="0"/>
          <a:chOff x="0" y="0"/>
          <a:chExt cx="0" cy="0"/>
        </a:xfrm>
      </p:grpSpPr>
      <p:sp>
        <p:nvSpPr>
          <p:cNvPr id="57" name="Google Shape;57;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含輔助字幕的內容" type="objTx">
  <p:cSld name="OBJECT_WITH_CAPTION_TEXT">
    <p:spTree>
      <p:nvGrpSpPr>
        <p:cNvPr id="60" name="Shape 60"/>
        <p:cNvGrpSpPr/>
        <p:nvPr/>
      </p:nvGrpSpPr>
      <p:grpSpPr>
        <a:xfrm>
          <a:off x="0" y="0"/>
          <a:ext cx="0" cy="0"/>
          <a:chOff x="0" y="0"/>
          <a:chExt cx="0" cy="0"/>
        </a:xfrm>
      </p:grpSpPr>
      <p:sp>
        <p:nvSpPr>
          <p:cNvPr id="61" name="Google Shape;61;p4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4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3" name="Google Shape;63;p4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4" name="Google Shape;64;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3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HK"/>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 Id="rId4" Type="http://schemas.openxmlformats.org/officeDocument/2006/relationships/image" Target="../media/image3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3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1.pn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4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3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4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0.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3.png"/><Relationship Id="rId4" Type="http://schemas.openxmlformats.org/officeDocument/2006/relationships/image" Target="../media/image4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7.png"/><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8.png"/><Relationship Id="rId4" Type="http://schemas.openxmlformats.org/officeDocument/2006/relationships/image" Target="../media/image4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24.pn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4.png"/><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6.png"/><Relationship Id="rId4" Type="http://schemas.openxmlformats.org/officeDocument/2006/relationships/image" Target="../media/image4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5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jp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5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3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5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35.png"/><Relationship Id="rId4" Type="http://schemas.openxmlformats.org/officeDocument/2006/relationships/image" Target="../media/image43.png"/><Relationship Id="rId5" Type="http://schemas.openxmlformats.org/officeDocument/2006/relationships/image" Target="../media/image47.png"/><Relationship Id="rId6" Type="http://schemas.openxmlformats.org/officeDocument/2006/relationships/image" Target="../media/image59.png"/><Relationship Id="rId7" Type="http://schemas.openxmlformats.org/officeDocument/2006/relationships/image" Target="../media/image37.png"/><Relationship Id="rId8" Type="http://schemas.openxmlformats.org/officeDocument/2006/relationships/image" Target="../media/image5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42.png"/><Relationship Id="rId4" Type="http://schemas.openxmlformats.org/officeDocument/2006/relationships/image" Target="../media/image4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52.png"/><Relationship Id="rId4" Type="http://schemas.openxmlformats.org/officeDocument/2006/relationships/image" Target="../media/image5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8.png"/><Relationship Id="rId4" Type="http://schemas.openxmlformats.org/officeDocument/2006/relationships/image" Target="../media/image69.png"/><Relationship Id="rId5" Type="http://schemas.openxmlformats.org/officeDocument/2006/relationships/image" Target="../media/image65.png"/><Relationship Id="rId6" Type="http://schemas.openxmlformats.org/officeDocument/2006/relationships/image" Target="../media/image6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62.png"/><Relationship Id="rId4" Type="http://schemas.openxmlformats.org/officeDocument/2006/relationships/image" Target="../media/image6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7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7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51.png"/><Relationship Id="rId4" Type="http://schemas.openxmlformats.org/officeDocument/2006/relationships/image" Target="../media/image50.png"/><Relationship Id="rId5" Type="http://schemas.openxmlformats.org/officeDocument/2006/relationships/image" Target="../media/image6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50.png"/><Relationship Id="rId4" Type="http://schemas.openxmlformats.org/officeDocument/2006/relationships/image" Target="../media/image6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6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74.png"/><Relationship Id="rId4" Type="http://schemas.openxmlformats.org/officeDocument/2006/relationships/image" Target="../media/image7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6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4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64.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7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hyperlink" Target="https://hk.iherb.com/c/hair-care" TargetMode="External"/><Relationship Id="rId4" Type="http://schemas.openxmlformats.org/officeDocument/2006/relationships/hyperlink" Target="https://learn.microsoft.com/en-us/microsoft-edge/webdriver-chromium/?tabs=c-sharp#download-microsoft-edge-webdriver" TargetMode="External"/><Relationship Id="rId5" Type="http://schemas.openxmlformats.org/officeDocument/2006/relationships/hyperlink" Target="https://www.youtube.com/watch?v=npaQ42K1sTs" TargetMode="External"/><Relationship Id="rId6" Type="http://schemas.openxmlformats.org/officeDocument/2006/relationships/hyperlink" Target="https://www.youtube.com/watch?v=0xzTzw6GQiw&amp;t=87s" TargetMode="External"/><Relationship Id="rId7" Type="http://schemas.openxmlformats.org/officeDocument/2006/relationships/hyperlink" Target="https://www.kaggle.com/code/furkannakdagg/nlp-sentiment-analysis-tutorial"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vmlDrawing" Target="../drawings/vmlDrawing1.vml"/><Relationship Id="rId4" Type="http://schemas.openxmlformats.org/officeDocument/2006/relationships/image" Target="../media/image14.png"/><Relationship Id="rId5" Type="http://schemas.openxmlformats.org/officeDocument/2006/relationships/package" Target="../embeddings/Microsoft_Excel_Sheet1.xlsx"/><Relationship Id="rId6" Type="http://schemas.openxmlformats.org/officeDocument/2006/relationships/package" Target="../embeddings/Microsoft_Excel_Sheet1.xlsx"/><Relationship Id="rId7"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hk.iherb.com/c/hair-care" TargetMode="Externa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p19"/>
          <p:cNvSpPr/>
          <p:nvPr/>
        </p:nvSpPr>
        <p:spPr>
          <a:xfrm rot="-4995232">
            <a:off x="297436" y="8520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5" name="Google Shape;85;p19"/>
          <p:cNvSpPr txBox="1"/>
          <p:nvPr>
            <p:ph type="ctrTitle"/>
          </p:nvPr>
        </p:nvSpPr>
        <p:spPr>
          <a:xfrm>
            <a:off x="6651048" y="4958468"/>
            <a:ext cx="5085580" cy="188175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200"/>
              <a:buFont typeface="Calibri"/>
              <a:buNone/>
            </a:pPr>
            <a:r>
              <a:rPr b="1" lang="zh-HK" sz="2100">
                <a:highlight>
                  <a:schemeClr val="lt1"/>
                </a:highlight>
              </a:rPr>
              <a:t>Group 1: </a:t>
            </a:r>
            <a:br>
              <a:rPr b="1" lang="zh-HK" sz="2100">
                <a:highlight>
                  <a:schemeClr val="lt1"/>
                </a:highlight>
              </a:rPr>
            </a:br>
            <a:r>
              <a:rPr b="1" lang="zh-HK" sz="2100">
                <a:highlight>
                  <a:schemeClr val="lt1"/>
                </a:highlight>
              </a:rPr>
              <a:t>Chung Yim Hung (Nicole)</a:t>
            </a:r>
            <a:br>
              <a:rPr b="1" lang="zh-HK" sz="2100">
                <a:highlight>
                  <a:schemeClr val="lt1"/>
                </a:highlight>
              </a:rPr>
            </a:br>
            <a:r>
              <a:rPr b="1" lang="zh-HK" sz="2100">
                <a:highlight>
                  <a:schemeClr val="lt1"/>
                </a:highlight>
              </a:rPr>
              <a:t>Chan Wing Ki (Teresa)</a:t>
            </a:r>
            <a:br>
              <a:rPr b="1" lang="zh-HK" sz="2100">
                <a:highlight>
                  <a:schemeClr val="lt1"/>
                </a:highlight>
              </a:rPr>
            </a:br>
            <a:r>
              <a:rPr b="1" lang="zh-HK" sz="2100">
                <a:highlight>
                  <a:schemeClr val="lt1"/>
                </a:highlight>
              </a:rPr>
              <a:t>Wong Wing Ying (Elaine)</a:t>
            </a:r>
            <a:br>
              <a:rPr b="1" lang="zh-HK" sz="3300">
                <a:highlight>
                  <a:schemeClr val="lt1"/>
                </a:highlight>
              </a:rPr>
            </a:br>
            <a:endParaRPr sz="3300"/>
          </a:p>
        </p:txBody>
      </p:sp>
      <p:sp>
        <p:nvSpPr>
          <p:cNvPr id="86" name="Google Shape;86;p19"/>
          <p:cNvSpPr txBox="1"/>
          <p:nvPr>
            <p:ph idx="1" type="subTitle"/>
          </p:nvPr>
        </p:nvSpPr>
        <p:spPr>
          <a:xfrm>
            <a:off x="668446" y="1464749"/>
            <a:ext cx="6861600" cy="18819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90000"/>
              </a:lnSpc>
              <a:spcBef>
                <a:spcPts val="0"/>
              </a:spcBef>
              <a:spcAft>
                <a:spcPts val="0"/>
              </a:spcAft>
              <a:buClr>
                <a:schemeClr val="dk1"/>
              </a:buClr>
              <a:buSzPct val="100000"/>
              <a:buNone/>
            </a:pPr>
            <a:r>
              <a:rPr b="1" lang="zh-HK" sz="5700">
                <a:highlight>
                  <a:srgbClr val="FFFFFF"/>
                </a:highlight>
              </a:rPr>
              <a:t>Capstone Project on </a:t>
            </a:r>
            <a:endParaRPr/>
          </a:p>
          <a:p>
            <a:pPr indent="0" lvl="0" marL="0" rtl="0" algn="l">
              <a:lnSpc>
                <a:spcPct val="90000"/>
              </a:lnSpc>
              <a:spcBef>
                <a:spcPts val="0"/>
              </a:spcBef>
              <a:spcAft>
                <a:spcPts val="0"/>
              </a:spcAft>
              <a:buClr>
                <a:schemeClr val="dk1"/>
              </a:buClr>
              <a:buSzPct val="100000"/>
              <a:buNone/>
            </a:pPr>
            <a:r>
              <a:rPr b="1" lang="zh-HK" sz="5700">
                <a:highlight>
                  <a:srgbClr val="FFFFFF"/>
                </a:highlight>
              </a:rPr>
              <a:t>iHerb Hair Care </a:t>
            </a:r>
            <a:endParaRPr/>
          </a:p>
          <a:p>
            <a:pPr indent="0" lvl="0" marL="0" rtl="0" algn="l">
              <a:lnSpc>
                <a:spcPct val="90000"/>
              </a:lnSpc>
              <a:spcBef>
                <a:spcPts val="0"/>
              </a:spcBef>
              <a:spcAft>
                <a:spcPts val="0"/>
              </a:spcAft>
              <a:buClr>
                <a:schemeClr val="dk1"/>
              </a:buClr>
              <a:buSzPct val="100000"/>
              <a:buNone/>
            </a:pPr>
            <a:r>
              <a:rPr b="1" lang="zh-HK" sz="5700">
                <a:highlight>
                  <a:srgbClr val="FFFFFF"/>
                </a:highlight>
              </a:rPr>
              <a:t>Best Sellers Analysis</a:t>
            </a:r>
            <a:endParaRPr/>
          </a:p>
        </p:txBody>
      </p:sp>
      <p:sp>
        <p:nvSpPr>
          <p:cNvPr id="87" name="Google Shape;87;p19"/>
          <p:cNvSpPr/>
          <p:nvPr/>
        </p:nvSpPr>
        <p:spPr>
          <a:xfrm>
            <a:off x="6596785" y="5091339"/>
            <a:ext cx="3239028" cy="1419870"/>
          </a:xfrm>
          <a:prstGeom prst="rect">
            <a:avLst/>
          </a:prstGeom>
          <a:noFill/>
          <a:ln cap="flat" cmpd="sng" w="1270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descr="A green leaf with black text&#10;&#10;Description automatically generated" id="88" name="Google Shape;88;p19"/>
          <p:cNvPicPr preferRelativeResize="0"/>
          <p:nvPr/>
        </p:nvPicPr>
        <p:blipFill rotWithShape="1">
          <a:blip r:embed="rId3">
            <a:alphaModFix/>
          </a:blip>
          <a:srcRect b="0" l="0" r="0" t="0"/>
          <a:stretch/>
        </p:blipFill>
        <p:spPr>
          <a:xfrm>
            <a:off x="6189259" y="829296"/>
            <a:ext cx="2820334" cy="1585028"/>
          </a:xfrm>
          <a:prstGeom prst="rect">
            <a:avLst/>
          </a:prstGeom>
          <a:noFill/>
          <a:ln>
            <a:noFill/>
          </a:ln>
        </p:spPr>
      </p:pic>
      <p:pic>
        <p:nvPicPr>
          <p:cNvPr id="89" name="Google Shape;89;p19"/>
          <p:cNvPicPr preferRelativeResize="0"/>
          <p:nvPr/>
        </p:nvPicPr>
        <p:blipFill rotWithShape="1">
          <a:blip r:embed="rId4">
            <a:alphaModFix/>
          </a:blip>
          <a:srcRect b="0" l="0" r="0" t="0"/>
          <a:stretch/>
        </p:blipFill>
        <p:spPr>
          <a:xfrm>
            <a:off x="8272656" y="929011"/>
            <a:ext cx="3787065" cy="3759755"/>
          </a:xfrm>
          <a:prstGeom prst="rect">
            <a:avLst/>
          </a:prstGeom>
          <a:noFill/>
          <a:ln>
            <a:noFill/>
          </a:ln>
        </p:spPr>
      </p:pic>
      <p:sp>
        <p:nvSpPr>
          <p:cNvPr id="90" name="Google Shape;90;p19"/>
          <p:cNvSpPr txBox="1"/>
          <p:nvPr/>
        </p:nvSpPr>
        <p:spPr>
          <a:xfrm>
            <a:off x="678177" y="3690542"/>
            <a:ext cx="8537400" cy="2739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HK" sz="1800" u="none" cap="none" strike="noStrike">
                <a:solidFill>
                  <a:srgbClr val="000000"/>
                </a:solidFill>
                <a:latin typeface="Calibri"/>
                <a:ea typeface="Calibri"/>
                <a:cs typeface="Calibri"/>
                <a:sym typeface="Calibri"/>
              </a:rPr>
              <a:t>◆</a:t>
            </a:r>
            <a:r>
              <a:rPr lang="zh-HK" sz="1800">
                <a:latin typeface="Calibri"/>
                <a:ea typeface="Calibri"/>
                <a:cs typeface="Calibri"/>
                <a:sym typeface="Calibri"/>
              </a:rPr>
              <a:t>Scope</a:t>
            </a:r>
            <a:r>
              <a:rPr b="0" i="0" lang="zh-HK" sz="1800" u="none" cap="none" strike="noStrike">
                <a:solidFill>
                  <a:srgbClr val="000000"/>
                </a:solidFill>
                <a:latin typeface="Calibri"/>
                <a:ea typeface="Calibri"/>
                <a:cs typeface="Calibri"/>
                <a:sym typeface="Calibri"/>
              </a:rPr>
              <a:t>:</a:t>
            </a:r>
            <a:endParaRPr/>
          </a:p>
          <a:p>
            <a:pPr indent="0" lvl="0" marL="0" marR="0" rtl="0" algn="l">
              <a:lnSpc>
                <a:spcPct val="100000"/>
              </a:lnSpc>
              <a:spcBef>
                <a:spcPts val="0"/>
              </a:spcBef>
              <a:spcAft>
                <a:spcPts val="0"/>
              </a:spcAft>
              <a:buNone/>
            </a:pPr>
            <a:r>
              <a:rPr b="0" i="0" lang="zh-HK" sz="1800" u="none" cap="none" strike="noStrike">
                <a:solidFill>
                  <a:srgbClr val="000000"/>
                </a:solidFill>
                <a:latin typeface="Calibri"/>
                <a:ea typeface="Calibri"/>
                <a:cs typeface="Calibri"/>
                <a:sym typeface="Calibri"/>
              </a:rPr>
              <a:t>Web Scraping, Data Visualization, S</a:t>
            </a:r>
            <a:r>
              <a:rPr lang="zh-HK" sz="1800">
                <a:latin typeface="Calibri"/>
                <a:ea typeface="Calibri"/>
                <a:cs typeface="Calibri"/>
                <a:sym typeface="Calibri"/>
              </a:rPr>
              <a:t>entiment Analysis</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zh-HK" sz="1800" u="none" cap="none" strike="noStrike">
                <a:solidFill>
                  <a:srgbClr val="000000"/>
                </a:solidFill>
                <a:latin typeface="Calibri"/>
                <a:ea typeface="Calibri"/>
                <a:cs typeface="Calibri"/>
                <a:sym typeface="Calibri"/>
              </a:rPr>
              <a:t>◆Tools:</a:t>
            </a:r>
            <a:endParaRPr/>
          </a:p>
          <a:p>
            <a:pPr indent="0" lvl="0" marL="0" marR="0" rtl="0" algn="l">
              <a:lnSpc>
                <a:spcPct val="100000"/>
              </a:lnSpc>
              <a:spcBef>
                <a:spcPts val="0"/>
              </a:spcBef>
              <a:spcAft>
                <a:spcPts val="0"/>
              </a:spcAft>
              <a:buNone/>
            </a:pPr>
            <a:r>
              <a:rPr b="0" i="0" lang="zh-HK" sz="1800" u="none" cap="none" strike="noStrike">
                <a:solidFill>
                  <a:srgbClr val="000000"/>
                </a:solidFill>
                <a:latin typeface="Calibri"/>
                <a:ea typeface="Calibri"/>
                <a:cs typeface="Calibri"/>
                <a:sym typeface="Calibri"/>
              </a:rPr>
              <a:t>Selenium, BeautifulSoup, </a:t>
            </a:r>
            <a:r>
              <a:rPr lang="zh-HK" sz="1800">
                <a:solidFill>
                  <a:schemeClr val="dk1"/>
                </a:solidFill>
                <a:latin typeface="Calibri"/>
                <a:ea typeface="Calibri"/>
                <a:cs typeface="Calibri"/>
                <a:sym typeface="Calibri"/>
              </a:rPr>
              <a:t>YData Profiling, </a:t>
            </a:r>
            <a:r>
              <a:rPr lang="zh-HK" sz="1800">
                <a:latin typeface="Calibri"/>
                <a:ea typeface="Calibri"/>
                <a:cs typeface="Calibri"/>
                <a:sym typeface="Calibri"/>
              </a:rPr>
              <a:t>PowerBI,</a:t>
            </a:r>
            <a:endParaRPr sz="1800">
              <a:latin typeface="Calibri"/>
              <a:ea typeface="Calibri"/>
              <a:cs typeface="Calibri"/>
              <a:sym typeface="Calibri"/>
            </a:endParaRPr>
          </a:p>
          <a:p>
            <a:pPr indent="0" lvl="0" marL="0" marR="0" rtl="0" algn="l">
              <a:lnSpc>
                <a:spcPct val="100000"/>
              </a:lnSpc>
              <a:spcBef>
                <a:spcPts val="0"/>
              </a:spcBef>
              <a:spcAft>
                <a:spcPts val="0"/>
              </a:spcAft>
              <a:buNone/>
            </a:pPr>
            <a:r>
              <a:rPr lang="zh-HK" sz="1800">
                <a:latin typeface="Calibri"/>
                <a:ea typeface="Calibri"/>
                <a:cs typeface="Calibri"/>
                <a:sym typeface="Calibri"/>
              </a:rPr>
              <a:t>Natural Language Toolkit, Huggingface RoBERTa Transformers,</a:t>
            </a:r>
            <a:endParaRPr sz="1800">
              <a:latin typeface="Calibri"/>
              <a:ea typeface="Calibri"/>
              <a:cs typeface="Calibri"/>
              <a:sym typeface="Calibri"/>
            </a:endParaRPr>
          </a:p>
          <a:p>
            <a:pPr indent="0" lvl="0" marL="0" marR="0" rtl="0" algn="l">
              <a:lnSpc>
                <a:spcPct val="100000"/>
              </a:lnSpc>
              <a:spcBef>
                <a:spcPts val="0"/>
              </a:spcBef>
              <a:spcAft>
                <a:spcPts val="0"/>
              </a:spcAft>
              <a:buNone/>
            </a:pPr>
            <a:r>
              <a:rPr lang="zh-HK" sz="1800">
                <a:solidFill>
                  <a:schemeClr val="dk1"/>
                </a:solidFill>
                <a:latin typeface="Calibri"/>
                <a:ea typeface="Calibri"/>
                <a:cs typeface="Calibri"/>
                <a:sym typeface="Calibri"/>
              </a:rPr>
              <a:t>SciPy, </a:t>
            </a:r>
            <a:r>
              <a:rPr lang="zh-HK" sz="1800">
                <a:solidFill>
                  <a:schemeClr val="dk1"/>
                </a:solidFill>
                <a:latin typeface="Calibri"/>
                <a:ea typeface="Calibri"/>
                <a:cs typeface="Calibri"/>
                <a:sym typeface="Calibri"/>
              </a:rPr>
              <a:t>WordCloud, TextBlob, </a:t>
            </a:r>
            <a:r>
              <a:rPr b="0" i="0" lang="zh-HK" sz="1800" u="none" cap="none" strike="noStrike">
                <a:solidFill>
                  <a:srgbClr val="000000"/>
                </a:solidFill>
                <a:latin typeface="Calibri"/>
                <a:ea typeface="Calibri"/>
                <a:cs typeface="Calibri"/>
                <a:sym typeface="Calibri"/>
              </a:rPr>
              <a:t>Pandas, Numpy, </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zh-HK" sz="1800" u="none" cap="none" strike="noStrike">
                <a:solidFill>
                  <a:srgbClr val="000000"/>
                </a:solidFill>
                <a:latin typeface="Calibri"/>
                <a:ea typeface="Calibri"/>
                <a:cs typeface="Calibri"/>
                <a:sym typeface="Calibri"/>
              </a:rPr>
              <a:t>Regular Expression,</a:t>
            </a:r>
            <a:r>
              <a:rPr lang="zh-HK" sz="1800">
                <a:latin typeface="Calibri"/>
                <a:ea typeface="Calibri"/>
                <a:cs typeface="Calibri"/>
                <a:sym typeface="Calibri"/>
              </a:rPr>
              <a:t> </a:t>
            </a:r>
            <a:r>
              <a:rPr b="0" i="0" lang="zh-HK" sz="1800" u="none" cap="none" strike="noStrike">
                <a:solidFill>
                  <a:srgbClr val="000000"/>
                </a:solidFill>
                <a:latin typeface="Calibri"/>
                <a:ea typeface="Calibri"/>
                <a:cs typeface="Calibri"/>
                <a:sym typeface="Calibri"/>
              </a:rPr>
              <a:t>Matplotlib, Seaborn</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4"/>
          <p:cNvSpPr txBox="1"/>
          <p:nvPr>
            <p:ph type="ctrTitle"/>
          </p:nvPr>
        </p:nvSpPr>
        <p:spPr>
          <a:xfrm>
            <a:off x="472202" y="726320"/>
            <a:ext cx="9144000" cy="602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solidFill>
                  <a:srgbClr val="1A1A1A"/>
                </a:solidFill>
                <a:latin typeface="Calibri"/>
                <a:ea typeface="Calibri"/>
                <a:cs typeface="Calibri"/>
                <a:sym typeface="Calibri"/>
              </a:rPr>
              <a:t>Data </a:t>
            </a:r>
            <a:r>
              <a:rPr b="1" lang="zh-HK" sz="5000">
                <a:latin typeface="Calibri"/>
                <a:ea typeface="Calibri"/>
                <a:cs typeface="Calibri"/>
                <a:sym typeface="Calibri"/>
              </a:rPr>
              <a:t>Preprocessing</a:t>
            </a:r>
            <a:r>
              <a:rPr b="1" lang="zh-HK" sz="5000">
                <a:solidFill>
                  <a:srgbClr val="1A1A1A"/>
                </a:solidFill>
                <a:latin typeface="Calibri"/>
                <a:ea typeface="Calibri"/>
                <a:cs typeface="Calibri"/>
                <a:sym typeface="Calibri"/>
              </a:rPr>
              <a:t> </a:t>
            </a:r>
            <a:endParaRPr sz="5000">
              <a:latin typeface="Calibri"/>
              <a:ea typeface="Calibri"/>
              <a:cs typeface="Calibri"/>
              <a:sym typeface="Calibri"/>
            </a:endParaRPr>
          </a:p>
        </p:txBody>
      </p:sp>
      <p:sp>
        <p:nvSpPr>
          <p:cNvPr id="198" name="Google Shape;198;p4"/>
          <p:cNvSpPr txBox="1"/>
          <p:nvPr>
            <p:ph idx="1" type="subTitle"/>
          </p:nvPr>
        </p:nvSpPr>
        <p:spPr>
          <a:xfrm>
            <a:off x="554119" y="1494446"/>
            <a:ext cx="9144000" cy="1311000"/>
          </a:xfrm>
          <a:prstGeom prst="rect">
            <a:avLst/>
          </a:prstGeom>
          <a:noFill/>
          <a:ln>
            <a:noFill/>
          </a:ln>
        </p:spPr>
        <p:txBody>
          <a:bodyPr anchorCtr="0" anchor="t" bIns="45700" lIns="91425" spcFirstLastPara="1" rIns="91425" wrap="square" tIns="45700">
            <a:normAutofit/>
          </a:bodyPr>
          <a:lstStyle/>
          <a:p>
            <a:pPr indent="0" lvl="0" marL="12700" rtl="0" algn="l">
              <a:lnSpc>
                <a:spcPct val="115000"/>
              </a:lnSpc>
              <a:spcBef>
                <a:spcPts val="0"/>
              </a:spcBef>
              <a:spcAft>
                <a:spcPts val="0"/>
              </a:spcAft>
              <a:buClr>
                <a:schemeClr val="dk1"/>
              </a:buClr>
              <a:buSzPts val="1078"/>
              <a:buFont typeface="Arial"/>
              <a:buNone/>
            </a:pPr>
            <a:r>
              <a:rPr lang="zh-HK" sz="3000">
                <a:highlight>
                  <a:schemeClr val="lt1"/>
                </a:highlight>
              </a:rPr>
              <a:t>1. Check null value </a:t>
            </a:r>
            <a:endParaRPr sz="3000">
              <a:highlight>
                <a:schemeClr val="lt1"/>
              </a:highlight>
            </a:endParaRPr>
          </a:p>
          <a:p>
            <a:pPr indent="0" lvl="0" marL="12700" rtl="0" algn="l">
              <a:lnSpc>
                <a:spcPct val="115000"/>
              </a:lnSpc>
              <a:spcBef>
                <a:spcPts val="0"/>
              </a:spcBef>
              <a:spcAft>
                <a:spcPts val="0"/>
              </a:spcAft>
              <a:buClr>
                <a:schemeClr val="dk1"/>
              </a:buClr>
              <a:buSzPts val="1100"/>
              <a:buNone/>
            </a:pPr>
            <a:r>
              <a:t/>
            </a:r>
            <a:endParaRPr/>
          </a:p>
        </p:txBody>
      </p:sp>
      <p:sp>
        <p:nvSpPr>
          <p:cNvPr id="199" name="Google Shape;199;p4"/>
          <p:cNvSpPr txBox="1"/>
          <p:nvPr/>
        </p:nvSpPr>
        <p:spPr>
          <a:xfrm>
            <a:off x="10067100" y="3176500"/>
            <a:ext cx="749400" cy="60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Calibri"/>
              <a:buNone/>
            </a:pPr>
            <a:r>
              <a:t/>
            </a:r>
            <a:endParaRPr b="0" i="0" sz="2800" u="none" cap="none" strike="noStrike">
              <a:solidFill>
                <a:schemeClr val="dk1"/>
              </a:solidFill>
              <a:latin typeface="Calibri"/>
              <a:ea typeface="Calibri"/>
              <a:cs typeface="Calibri"/>
              <a:sym typeface="Calibri"/>
            </a:endParaRPr>
          </a:p>
        </p:txBody>
      </p:sp>
      <p:sp>
        <p:nvSpPr>
          <p:cNvPr id="200" name="Google Shape;200;p4"/>
          <p:cNvSpPr txBox="1"/>
          <p:nvPr/>
        </p:nvSpPr>
        <p:spPr>
          <a:xfrm>
            <a:off x="537462" y="2366505"/>
            <a:ext cx="6096000" cy="282538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HK" sz="2400" u="none" cap="none" strike="noStrike">
                <a:solidFill>
                  <a:srgbClr val="000000"/>
                </a:solidFill>
                <a:highlight>
                  <a:schemeClr val="lt1"/>
                </a:highlight>
                <a:latin typeface="Arial"/>
                <a:ea typeface="Arial"/>
                <a:cs typeface="Arial"/>
                <a:sym typeface="Arial"/>
              </a:rPr>
              <a:t> </a:t>
            </a:r>
            <a:r>
              <a:rPr b="0" i="0" lang="zh-HK" sz="2400" u="sng" cap="none" strike="noStrike">
                <a:solidFill>
                  <a:srgbClr val="000000"/>
                </a:solidFill>
                <a:highlight>
                  <a:schemeClr val="lt1"/>
                </a:highlight>
                <a:latin typeface="Arial"/>
                <a:ea typeface="Arial"/>
                <a:cs typeface="Arial"/>
                <a:sym typeface="Arial"/>
              </a:rPr>
              <a:t>Sale in 30 days</a:t>
            </a:r>
            <a:endParaRPr b="0" i="0" sz="2400" u="none" cap="none" strike="noStrike">
              <a:solidFill>
                <a:srgbClr val="000000"/>
              </a:solidFill>
              <a:highlight>
                <a:schemeClr val="lt1"/>
              </a:highlight>
              <a:latin typeface="Arial"/>
              <a:ea typeface="Arial"/>
              <a:cs typeface="Arial"/>
              <a:sym typeface="Arial"/>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Products with Sales Data: 40%  (252/630)</a:t>
            </a:r>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Interpretation: 60% had no sales in 30 days (378/630)</a:t>
            </a:r>
            <a:endParaRPr b="0" i="0" sz="25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Sales Range: 100 to 40,000</a:t>
            </a:r>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Action Taken: Filled missing records with 0</a:t>
            </a:r>
            <a:endParaRPr b="0" i="0" sz="1400" u="none" cap="none" strike="noStrike">
              <a:solidFill>
                <a:srgbClr val="000000"/>
              </a:solidFill>
              <a:latin typeface="Arial"/>
              <a:ea typeface="Arial"/>
              <a:cs typeface="Arial"/>
              <a:sym typeface="Arial"/>
            </a:endParaRPr>
          </a:p>
        </p:txBody>
      </p:sp>
      <p:pic>
        <p:nvPicPr>
          <p:cNvPr id="201" name="Google Shape;201;p4"/>
          <p:cNvPicPr preferRelativeResize="0"/>
          <p:nvPr/>
        </p:nvPicPr>
        <p:blipFill rotWithShape="1">
          <a:blip r:embed="rId3">
            <a:alphaModFix/>
          </a:blip>
          <a:srcRect b="0" l="0" r="0" t="0"/>
          <a:stretch/>
        </p:blipFill>
        <p:spPr>
          <a:xfrm>
            <a:off x="7049295" y="381359"/>
            <a:ext cx="4090907" cy="6192982"/>
          </a:xfrm>
          <a:prstGeom prst="rect">
            <a:avLst/>
          </a:prstGeom>
          <a:noFill/>
          <a:ln>
            <a:noFill/>
          </a:ln>
        </p:spPr>
      </p:pic>
      <p:cxnSp>
        <p:nvCxnSpPr>
          <p:cNvPr id="202" name="Google Shape;202;p4"/>
          <p:cNvCxnSpPr/>
          <p:nvPr/>
        </p:nvCxnSpPr>
        <p:spPr>
          <a:xfrm>
            <a:off x="7049295" y="2507673"/>
            <a:ext cx="2198356" cy="0"/>
          </a:xfrm>
          <a:prstGeom prst="straightConnector1">
            <a:avLst/>
          </a:prstGeom>
          <a:noFill/>
          <a:ln cap="flat" cmpd="sng" w="28575">
            <a:solidFill>
              <a:srgbClr val="FF0000"/>
            </a:solidFill>
            <a:prstDash val="solid"/>
            <a:round/>
            <a:headEnd len="sm" w="sm" type="none"/>
            <a:tailEnd len="sm" w="sm" type="none"/>
          </a:ln>
        </p:spPr>
      </p:cxnSp>
      <p:sp>
        <p:nvSpPr>
          <p:cNvPr id="203" name="Google Shape;203;p4"/>
          <p:cNvSpPr/>
          <p:nvPr/>
        </p:nvSpPr>
        <p:spPr>
          <a:xfrm>
            <a:off x="7068155" y="6065133"/>
            <a:ext cx="2879409" cy="605832"/>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204" name="Google Shape;204;p4"/>
          <p:cNvCxnSpPr/>
          <p:nvPr/>
        </p:nvCxnSpPr>
        <p:spPr>
          <a:xfrm>
            <a:off x="7068155" y="3435928"/>
            <a:ext cx="2198356" cy="0"/>
          </a:xfrm>
          <a:prstGeom prst="straightConnector1">
            <a:avLst/>
          </a:prstGeom>
          <a:noFill/>
          <a:ln cap="flat" cmpd="sng" w="28575">
            <a:solidFill>
              <a:srgbClr val="FF0000"/>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7"/>
          <p:cNvSpPr txBox="1"/>
          <p:nvPr>
            <p:ph type="ctrTitle"/>
          </p:nvPr>
        </p:nvSpPr>
        <p:spPr>
          <a:xfrm>
            <a:off x="475006" y="581926"/>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Data Preprocessing</a:t>
            </a:r>
            <a:endParaRPr/>
          </a:p>
        </p:txBody>
      </p:sp>
      <p:sp>
        <p:nvSpPr>
          <p:cNvPr id="210" name="Google Shape;210;p7"/>
          <p:cNvSpPr txBox="1"/>
          <p:nvPr>
            <p:ph idx="1" type="subTitle"/>
          </p:nvPr>
        </p:nvSpPr>
        <p:spPr>
          <a:xfrm>
            <a:off x="475006" y="1322626"/>
            <a:ext cx="10751400"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Clr>
                <a:schemeClr val="dk1"/>
              </a:buClr>
              <a:buSzPts val="2850"/>
              <a:buNone/>
            </a:pPr>
            <a:r>
              <a:rPr lang="zh-HK" sz="2800" u="sng">
                <a:highlight>
                  <a:srgbClr val="FFFFFF"/>
                </a:highlight>
              </a:rPr>
              <a:t>Stock alert</a:t>
            </a:r>
            <a:endParaRPr/>
          </a:p>
          <a:p>
            <a:pPr indent="0" lvl="0" marL="47625" rtl="0" algn="l">
              <a:lnSpc>
                <a:spcPct val="135714"/>
              </a:lnSpc>
              <a:spcBef>
                <a:spcPts val="0"/>
              </a:spcBef>
              <a:spcAft>
                <a:spcPts val="0"/>
              </a:spcAft>
              <a:buClr>
                <a:schemeClr val="dk1"/>
              </a:buClr>
              <a:buSzPts val="2850"/>
              <a:buNone/>
            </a:pPr>
            <a:r>
              <a:rPr b="0" i="0" lang="zh-HK" sz="2500">
                <a:latin typeface="Calibri"/>
                <a:ea typeface="Calibri"/>
                <a:cs typeface="Calibri"/>
                <a:sym typeface="Calibri"/>
              </a:rPr>
              <a:t>Action Taken: </a:t>
            </a:r>
            <a:r>
              <a:rPr lang="zh-HK" sz="2500">
                <a:highlight>
                  <a:srgbClr val="FFFFFF"/>
                </a:highlight>
              </a:rPr>
              <a:t>Fill null values in 'stock_alert' with the string "in stock"</a:t>
            </a:r>
            <a:endParaRPr sz="2500"/>
          </a:p>
        </p:txBody>
      </p:sp>
      <p:pic>
        <p:nvPicPr>
          <p:cNvPr id="211" name="Google Shape;211;p7"/>
          <p:cNvPicPr preferRelativeResize="0"/>
          <p:nvPr/>
        </p:nvPicPr>
        <p:blipFill rotWithShape="1">
          <a:blip r:embed="rId3">
            <a:alphaModFix/>
          </a:blip>
          <a:srcRect b="0" l="0" r="0" t="0"/>
          <a:stretch/>
        </p:blipFill>
        <p:spPr>
          <a:xfrm>
            <a:off x="547742" y="2515425"/>
            <a:ext cx="5137266" cy="4281055"/>
          </a:xfrm>
          <a:prstGeom prst="rect">
            <a:avLst/>
          </a:prstGeom>
          <a:noFill/>
          <a:ln>
            <a:noFill/>
          </a:ln>
        </p:spPr>
      </p:pic>
      <p:cxnSp>
        <p:nvCxnSpPr>
          <p:cNvPr id="212" name="Google Shape;212;p7"/>
          <p:cNvCxnSpPr/>
          <p:nvPr/>
        </p:nvCxnSpPr>
        <p:spPr>
          <a:xfrm>
            <a:off x="584945" y="6421581"/>
            <a:ext cx="2531430" cy="0"/>
          </a:xfrm>
          <a:prstGeom prst="straightConnector1">
            <a:avLst/>
          </a:prstGeom>
          <a:noFill/>
          <a:ln cap="flat" cmpd="sng" w="28575">
            <a:solidFill>
              <a:srgbClr val="FF0000"/>
            </a:solidFill>
            <a:prstDash val="solid"/>
            <a:round/>
            <a:headEnd len="sm" w="sm" type="none"/>
            <a:tailEnd len="sm" w="sm" type="none"/>
          </a:ln>
        </p:spPr>
      </p:cxnSp>
      <p:pic>
        <p:nvPicPr>
          <p:cNvPr id="213" name="Google Shape;213;p7"/>
          <p:cNvPicPr preferRelativeResize="0"/>
          <p:nvPr/>
        </p:nvPicPr>
        <p:blipFill rotWithShape="1">
          <a:blip r:embed="rId4">
            <a:alphaModFix/>
          </a:blip>
          <a:srcRect b="0" l="0" r="0" t="0"/>
          <a:stretch/>
        </p:blipFill>
        <p:spPr>
          <a:xfrm>
            <a:off x="5757743" y="2515425"/>
            <a:ext cx="6255828" cy="318571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2ee13e62a96_0_92"/>
          <p:cNvSpPr txBox="1"/>
          <p:nvPr>
            <p:ph type="ctrTitle"/>
          </p:nvPr>
        </p:nvSpPr>
        <p:spPr>
          <a:xfrm>
            <a:off x="475006" y="588853"/>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Data Preprocessing</a:t>
            </a:r>
            <a:endParaRPr/>
          </a:p>
        </p:txBody>
      </p:sp>
      <p:sp>
        <p:nvSpPr>
          <p:cNvPr id="219" name="Google Shape;219;g2ee13e62a96_0_92"/>
          <p:cNvSpPr txBox="1"/>
          <p:nvPr>
            <p:ph idx="1" type="subTitle"/>
          </p:nvPr>
        </p:nvSpPr>
        <p:spPr>
          <a:xfrm>
            <a:off x="475006" y="1329553"/>
            <a:ext cx="10751400"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Clr>
                <a:schemeClr val="dk1"/>
              </a:buClr>
              <a:buSzPts val="2850"/>
              <a:buNone/>
            </a:pPr>
            <a:r>
              <a:rPr lang="zh-HK" sz="3000">
                <a:highlight>
                  <a:srgbClr val="FFFFFF"/>
                </a:highlight>
              </a:rPr>
              <a:t>2. Check records without volume or weight and </a:t>
            </a:r>
            <a:r>
              <a:rPr b="1" lang="zh-HK" sz="3000">
                <a:highlight>
                  <a:srgbClr val="FFFFFF"/>
                </a:highlight>
              </a:rPr>
              <a:t>drop 2 products</a:t>
            </a:r>
            <a:endParaRPr b="1" sz="3000"/>
          </a:p>
        </p:txBody>
      </p:sp>
      <p:pic>
        <p:nvPicPr>
          <p:cNvPr id="220" name="Google Shape;220;g2ee13e62a96_0_92"/>
          <p:cNvPicPr preferRelativeResize="0"/>
          <p:nvPr/>
        </p:nvPicPr>
        <p:blipFill rotWithShape="1">
          <a:blip r:embed="rId3">
            <a:alphaModFix/>
          </a:blip>
          <a:srcRect b="0" l="0" r="0" t="0"/>
          <a:stretch/>
        </p:blipFill>
        <p:spPr>
          <a:xfrm>
            <a:off x="965594" y="2000980"/>
            <a:ext cx="9061683" cy="4414500"/>
          </a:xfrm>
          <a:prstGeom prst="rect">
            <a:avLst/>
          </a:prstGeom>
          <a:noFill/>
          <a:ln>
            <a:noFill/>
          </a:ln>
        </p:spPr>
      </p:pic>
      <p:sp>
        <p:nvSpPr>
          <p:cNvPr id="221" name="Google Shape;221;g2ee13e62a96_0_92"/>
          <p:cNvSpPr/>
          <p:nvPr/>
        </p:nvSpPr>
        <p:spPr>
          <a:xfrm>
            <a:off x="955962" y="4917751"/>
            <a:ext cx="5992090" cy="774677"/>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22" name="Google Shape;222;g2ee13e62a96_0_92"/>
          <p:cNvPicPr preferRelativeResize="0"/>
          <p:nvPr/>
        </p:nvPicPr>
        <p:blipFill rotWithShape="1">
          <a:blip r:embed="rId4">
            <a:alphaModFix/>
          </a:blip>
          <a:srcRect b="0" l="0" r="0" t="0"/>
          <a:stretch/>
        </p:blipFill>
        <p:spPr>
          <a:xfrm>
            <a:off x="7530963" y="2070253"/>
            <a:ext cx="4072218" cy="19674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8"/>
          <p:cNvPicPr preferRelativeResize="0"/>
          <p:nvPr/>
        </p:nvPicPr>
        <p:blipFill rotWithShape="1">
          <a:blip r:embed="rId3">
            <a:alphaModFix/>
          </a:blip>
          <a:srcRect b="0" l="0" r="0" t="0"/>
          <a:stretch/>
        </p:blipFill>
        <p:spPr>
          <a:xfrm>
            <a:off x="4969514" y="1355724"/>
            <a:ext cx="6811326" cy="5068007"/>
          </a:xfrm>
          <a:prstGeom prst="rect">
            <a:avLst/>
          </a:prstGeom>
          <a:noFill/>
          <a:ln>
            <a:noFill/>
          </a:ln>
        </p:spPr>
      </p:pic>
      <p:sp>
        <p:nvSpPr>
          <p:cNvPr id="228" name="Google Shape;228;p8"/>
          <p:cNvSpPr txBox="1"/>
          <p:nvPr>
            <p:ph type="ctrTitle"/>
          </p:nvPr>
        </p:nvSpPr>
        <p:spPr>
          <a:xfrm>
            <a:off x="475006" y="588853"/>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Data Preprocessing</a:t>
            </a:r>
            <a:endParaRPr/>
          </a:p>
        </p:txBody>
      </p:sp>
      <p:sp>
        <p:nvSpPr>
          <p:cNvPr id="229" name="Google Shape;229;p8"/>
          <p:cNvSpPr txBox="1"/>
          <p:nvPr>
            <p:ph idx="1" type="subTitle"/>
          </p:nvPr>
        </p:nvSpPr>
        <p:spPr>
          <a:xfrm>
            <a:off x="475005" y="1682478"/>
            <a:ext cx="4962903"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SzPts val="2850"/>
              <a:buNone/>
            </a:pPr>
            <a:r>
              <a:rPr lang="zh-HK" sz="3000">
                <a:highlight>
                  <a:srgbClr val="FFFFFF"/>
                </a:highlight>
              </a:rPr>
              <a:t>3. Standardization capacity and </a:t>
            </a:r>
            <a:r>
              <a:rPr lang="zh-HK" sz="3000">
                <a:solidFill>
                  <a:srgbClr val="1A1A1A"/>
                </a:solidFill>
                <a:latin typeface="Calibri"/>
                <a:ea typeface="Calibri"/>
                <a:cs typeface="Calibri"/>
                <a:sym typeface="Calibri"/>
              </a:rPr>
              <a:t>Create </a:t>
            </a:r>
            <a:r>
              <a:rPr lang="zh-HK" sz="3000">
                <a:solidFill>
                  <a:srgbClr val="1A1A1A"/>
                </a:solidFill>
              </a:rPr>
              <a:t>a</a:t>
            </a:r>
            <a:r>
              <a:rPr lang="zh-HK" sz="3000">
                <a:solidFill>
                  <a:srgbClr val="1A1A1A"/>
                </a:solidFill>
                <a:latin typeface="Calibri"/>
                <a:ea typeface="Calibri"/>
                <a:cs typeface="Calibri"/>
                <a:sym typeface="Calibri"/>
              </a:rPr>
              <a:t> new column</a:t>
            </a:r>
            <a:endParaRPr sz="3200"/>
          </a:p>
          <a:p>
            <a:pPr indent="-342900" lvl="0" marL="342900" rtl="0" algn="l">
              <a:lnSpc>
                <a:spcPct val="90000"/>
              </a:lnSpc>
              <a:spcBef>
                <a:spcPts val="0"/>
              </a:spcBef>
              <a:spcAft>
                <a:spcPts val="0"/>
              </a:spcAft>
              <a:buSzPts val="2400"/>
              <a:buFont typeface="Calibri"/>
              <a:buChar char="-"/>
            </a:pPr>
            <a:r>
              <a:rPr lang="zh-HK" sz="2500">
                <a:solidFill>
                  <a:schemeClr val="dk1"/>
                </a:solidFill>
                <a:latin typeface="Calibri"/>
                <a:ea typeface="Calibri"/>
                <a:cs typeface="Calibri"/>
                <a:sym typeface="Calibri"/>
              </a:rPr>
              <a:t>Volume in ml</a:t>
            </a:r>
            <a:endParaRPr/>
          </a:p>
          <a:p>
            <a:pPr indent="-190500" lvl="0" marL="342900" rtl="0" algn="l">
              <a:lnSpc>
                <a:spcPct val="90000"/>
              </a:lnSpc>
              <a:spcBef>
                <a:spcPts val="0"/>
              </a:spcBef>
              <a:spcAft>
                <a:spcPts val="0"/>
              </a:spcAft>
              <a:buSzPts val="2400"/>
              <a:buFont typeface="Calibri"/>
              <a:buNone/>
            </a:pPr>
            <a:r>
              <a:t/>
            </a:r>
            <a:endParaRPr sz="2500">
              <a:solidFill>
                <a:schemeClr val="dk1"/>
              </a:solidFill>
              <a:latin typeface="Calibri"/>
              <a:ea typeface="Calibri"/>
              <a:cs typeface="Calibri"/>
              <a:sym typeface="Calibri"/>
            </a:endParaRPr>
          </a:p>
          <a:p>
            <a:pPr indent="0" lvl="0" marL="0" rtl="0" algn="l">
              <a:lnSpc>
                <a:spcPct val="90000"/>
              </a:lnSpc>
              <a:spcBef>
                <a:spcPts val="0"/>
              </a:spcBef>
              <a:spcAft>
                <a:spcPts val="0"/>
              </a:spcAft>
              <a:buSzPts val="2400"/>
              <a:buNone/>
            </a:pPr>
            <a:r>
              <a:rPr lang="zh-HK" sz="2500">
                <a:solidFill>
                  <a:schemeClr val="dk1"/>
                </a:solidFill>
                <a:latin typeface="Calibri"/>
                <a:ea typeface="Calibri"/>
                <a:cs typeface="Calibri"/>
                <a:sym typeface="Calibri"/>
              </a:rPr>
              <a:t>    floz = ml</a:t>
            </a:r>
            <a:endParaRPr/>
          </a:p>
          <a:p>
            <a:pPr indent="0" lvl="0" marL="0" rtl="0" algn="l">
              <a:lnSpc>
                <a:spcPct val="90000"/>
              </a:lnSpc>
              <a:spcBef>
                <a:spcPts val="0"/>
              </a:spcBef>
              <a:spcAft>
                <a:spcPts val="0"/>
              </a:spcAft>
              <a:buSzPts val="2400"/>
              <a:buNone/>
            </a:pPr>
            <a:r>
              <a:rPr lang="zh-HK" sz="2500">
                <a:solidFill>
                  <a:schemeClr val="dk1"/>
                </a:solidFill>
                <a:latin typeface="Calibri"/>
                <a:ea typeface="Calibri"/>
                <a:cs typeface="Calibri"/>
                <a:sym typeface="Calibri"/>
              </a:rPr>
              <a:t>    g  = oz</a:t>
            </a:r>
            <a:endParaRPr/>
          </a:p>
          <a:p>
            <a:pPr indent="-190500" lvl="0" marL="342900" rtl="0" algn="l">
              <a:lnSpc>
                <a:spcPct val="90000"/>
              </a:lnSpc>
              <a:spcBef>
                <a:spcPts val="0"/>
              </a:spcBef>
              <a:spcAft>
                <a:spcPts val="0"/>
              </a:spcAft>
              <a:buClr>
                <a:schemeClr val="dk1"/>
              </a:buClr>
              <a:buSzPts val="2400"/>
              <a:buFont typeface="Calibri"/>
              <a:buNone/>
            </a:pPr>
            <a:r>
              <a:t/>
            </a:r>
            <a:endParaRPr sz="2500"/>
          </a:p>
          <a:p>
            <a:pPr indent="-190500" lvl="0" marL="342900" rtl="0" algn="l">
              <a:lnSpc>
                <a:spcPct val="90000"/>
              </a:lnSpc>
              <a:spcBef>
                <a:spcPts val="0"/>
              </a:spcBef>
              <a:spcAft>
                <a:spcPts val="0"/>
              </a:spcAft>
              <a:buClr>
                <a:schemeClr val="dk1"/>
              </a:buClr>
              <a:buSzPts val="2400"/>
              <a:buFont typeface="Calibri"/>
              <a:buNone/>
            </a:pPr>
            <a:r>
              <a:t/>
            </a:r>
            <a:endParaRPr sz="2500"/>
          </a:p>
        </p:txBody>
      </p:sp>
      <p:cxnSp>
        <p:nvCxnSpPr>
          <p:cNvPr id="230" name="Google Shape;230;p8"/>
          <p:cNvCxnSpPr/>
          <p:nvPr/>
        </p:nvCxnSpPr>
        <p:spPr>
          <a:xfrm>
            <a:off x="5500048" y="6001707"/>
            <a:ext cx="3985146" cy="0"/>
          </a:xfrm>
          <a:prstGeom prst="straightConnector1">
            <a:avLst/>
          </a:prstGeom>
          <a:noFill/>
          <a:ln cap="flat" cmpd="sng" w="28575">
            <a:solidFill>
              <a:srgbClr val="FF0000"/>
            </a:solidFill>
            <a:prstDash val="solid"/>
            <a:round/>
            <a:headEnd len="sm" w="sm" type="none"/>
            <a:tailEnd len="sm" w="sm" type="none"/>
          </a:ln>
        </p:spPr>
      </p:cxnSp>
      <p:pic>
        <p:nvPicPr>
          <p:cNvPr id="231" name="Google Shape;231;p8"/>
          <p:cNvPicPr preferRelativeResize="0"/>
          <p:nvPr/>
        </p:nvPicPr>
        <p:blipFill rotWithShape="1">
          <a:blip r:embed="rId4">
            <a:alphaModFix/>
          </a:blip>
          <a:srcRect b="0" l="0" r="0" t="0"/>
          <a:stretch/>
        </p:blipFill>
        <p:spPr>
          <a:xfrm>
            <a:off x="2348345" y="4331392"/>
            <a:ext cx="2057719" cy="201249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1"/>
          <p:cNvSpPr txBox="1"/>
          <p:nvPr>
            <p:ph type="ctrTitle"/>
          </p:nvPr>
        </p:nvSpPr>
        <p:spPr>
          <a:xfrm>
            <a:off x="475006" y="588853"/>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Data Preprocessing</a:t>
            </a:r>
            <a:endParaRPr/>
          </a:p>
        </p:txBody>
      </p:sp>
      <p:sp>
        <p:nvSpPr>
          <p:cNvPr id="237" name="Google Shape;237;p11"/>
          <p:cNvSpPr txBox="1"/>
          <p:nvPr>
            <p:ph idx="1" type="subTitle"/>
          </p:nvPr>
        </p:nvSpPr>
        <p:spPr>
          <a:xfrm>
            <a:off x="475006" y="1682478"/>
            <a:ext cx="5381594"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SzPts val="2850"/>
              <a:buNone/>
            </a:pPr>
            <a:r>
              <a:rPr lang="zh-HK" sz="3000">
                <a:highlight>
                  <a:srgbClr val="FFFFFF"/>
                </a:highlight>
              </a:rPr>
              <a:t>4. </a:t>
            </a:r>
            <a:r>
              <a:rPr lang="zh-HK" sz="3000">
                <a:solidFill>
                  <a:srgbClr val="1A1A1A"/>
                </a:solidFill>
                <a:latin typeface="Calibri"/>
                <a:ea typeface="Calibri"/>
                <a:cs typeface="Calibri"/>
                <a:sym typeface="Calibri"/>
              </a:rPr>
              <a:t>Create 3 more new columns</a:t>
            </a:r>
            <a:endParaRPr sz="3200"/>
          </a:p>
          <a:p>
            <a:pPr indent="-342900" lvl="0" marL="342900" rtl="0" algn="l">
              <a:lnSpc>
                <a:spcPct val="90000"/>
              </a:lnSpc>
              <a:spcBef>
                <a:spcPts val="0"/>
              </a:spcBef>
              <a:spcAft>
                <a:spcPts val="0"/>
              </a:spcAft>
              <a:buSzPts val="2400"/>
              <a:buFont typeface="Calibri"/>
              <a:buChar char="-"/>
            </a:pPr>
            <a:r>
              <a:rPr lang="zh-HK" sz="2500">
                <a:solidFill>
                  <a:schemeClr val="dk1"/>
                </a:solidFill>
                <a:latin typeface="Calibri"/>
                <a:ea typeface="Calibri"/>
                <a:cs typeface="Calibri"/>
                <a:sym typeface="Calibri"/>
              </a:rPr>
              <a:t>Price per ml</a:t>
            </a:r>
            <a:endParaRPr/>
          </a:p>
          <a:p>
            <a:pPr indent="-342900" lvl="0" marL="342900" rtl="0" algn="l">
              <a:lnSpc>
                <a:spcPct val="90000"/>
              </a:lnSpc>
              <a:spcBef>
                <a:spcPts val="0"/>
              </a:spcBef>
              <a:spcAft>
                <a:spcPts val="0"/>
              </a:spcAft>
              <a:buClr>
                <a:schemeClr val="dk1"/>
              </a:buClr>
              <a:buSzPts val="2400"/>
              <a:buFont typeface="Calibri"/>
              <a:buChar char="-"/>
            </a:pPr>
            <a:r>
              <a:rPr lang="zh-HK" sz="2500">
                <a:solidFill>
                  <a:schemeClr val="dk1"/>
                </a:solidFill>
              </a:rPr>
              <a:t>Discount %</a:t>
            </a:r>
            <a:endParaRPr/>
          </a:p>
          <a:p>
            <a:pPr indent="-342900" lvl="0" marL="342900" rtl="0" algn="l">
              <a:lnSpc>
                <a:spcPct val="90000"/>
              </a:lnSpc>
              <a:spcBef>
                <a:spcPts val="0"/>
              </a:spcBef>
              <a:spcAft>
                <a:spcPts val="0"/>
              </a:spcAft>
              <a:buSzPts val="2400"/>
              <a:buFont typeface="Calibri"/>
              <a:buChar char="-"/>
            </a:pPr>
            <a:r>
              <a:rPr lang="zh-HK" sz="2500">
                <a:solidFill>
                  <a:schemeClr val="dk1"/>
                </a:solidFill>
                <a:latin typeface="Calibri"/>
                <a:ea typeface="Calibri"/>
                <a:cs typeface="Calibri"/>
                <a:sym typeface="Calibri"/>
              </a:rPr>
              <a:t>S</a:t>
            </a:r>
            <a:r>
              <a:rPr i="0" lang="zh-HK" sz="2500" u="none" cap="none" strike="noStrike">
                <a:solidFill>
                  <a:schemeClr val="dk1"/>
                </a:solidFill>
                <a:latin typeface="Calibri"/>
                <a:ea typeface="Calibri"/>
                <a:cs typeface="Calibri"/>
                <a:sym typeface="Calibri"/>
              </a:rPr>
              <a:t>ales revenue</a:t>
            </a:r>
            <a:endParaRPr/>
          </a:p>
          <a:p>
            <a:pPr indent="-190500" lvl="0" marL="342900" rtl="0" algn="l">
              <a:lnSpc>
                <a:spcPct val="90000"/>
              </a:lnSpc>
              <a:spcBef>
                <a:spcPts val="0"/>
              </a:spcBef>
              <a:spcAft>
                <a:spcPts val="0"/>
              </a:spcAft>
              <a:buClr>
                <a:schemeClr val="dk1"/>
              </a:buClr>
              <a:buSzPts val="2400"/>
              <a:buFont typeface="Calibri"/>
              <a:buNone/>
            </a:pPr>
            <a:r>
              <a:t/>
            </a:r>
            <a:endParaRPr sz="2500"/>
          </a:p>
          <a:p>
            <a:pPr indent="-190500" lvl="0" marL="342900" rtl="0" algn="l">
              <a:lnSpc>
                <a:spcPct val="90000"/>
              </a:lnSpc>
              <a:spcBef>
                <a:spcPts val="0"/>
              </a:spcBef>
              <a:spcAft>
                <a:spcPts val="0"/>
              </a:spcAft>
              <a:buClr>
                <a:schemeClr val="dk1"/>
              </a:buClr>
              <a:buSzPts val="2400"/>
              <a:buFont typeface="Calibri"/>
              <a:buNone/>
            </a:pPr>
            <a:r>
              <a:t/>
            </a:r>
            <a:endParaRPr sz="2500"/>
          </a:p>
        </p:txBody>
      </p:sp>
      <p:pic>
        <p:nvPicPr>
          <p:cNvPr id="238" name="Google Shape;238;p11"/>
          <p:cNvPicPr preferRelativeResize="0"/>
          <p:nvPr/>
        </p:nvPicPr>
        <p:blipFill rotWithShape="1">
          <a:blip r:embed="rId3">
            <a:alphaModFix/>
          </a:blip>
          <a:srcRect b="0" l="0" r="0" t="0"/>
          <a:stretch/>
        </p:blipFill>
        <p:spPr>
          <a:xfrm>
            <a:off x="5762781" y="796024"/>
            <a:ext cx="6429219" cy="5764715"/>
          </a:xfrm>
          <a:prstGeom prst="rect">
            <a:avLst/>
          </a:prstGeom>
          <a:noFill/>
          <a:ln>
            <a:noFill/>
          </a:ln>
        </p:spPr>
      </p:pic>
      <p:sp>
        <p:nvSpPr>
          <p:cNvPr id="239" name="Google Shape;239;p11"/>
          <p:cNvSpPr/>
          <p:nvPr/>
        </p:nvSpPr>
        <p:spPr>
          <a:xfrm>
            <a:off x="5915891" y="5742709"/>
            <a:ext cx="3255818" cy="526438"/>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40" name="Google Shape;240;p11"/>
          <p:cNvPicPr preferRelativeResize="0"/>
          <p:nvPr/>
        </p:nvPicPr>
        <p:blipFill rotWithShape="1">
          <a:blip r:embed="rId4">
            <a:alphaModFix/>
          </a:blip>
          <a:srcRect b="0" l="0" r="0" t="0"/>
          <a:stretch/>
        </p:blipFill>
        <p:spPr>
          <a:xfrm>
            <a:off x="759037" y="3983347"/>
            <a:ext cx="2136563" cy="2404412"/>
          </a:xfrm>
          <a:prstGeom prst="rect">
            <a:avLst/>
          </a:prstGeom>
          <a:noFill/>
          <a:ln>
            <a:noFill/>
          </a:ln>
        </p:spPr>
      </p:pic>
      <p:sp>
        <p:nvSpPr>
          <p:cNvPr id="241" name="Google Shape;241;p11"/>
          <p:cNvSpPr/>
          <p:nvPr/>
        </p:nvSpPr>
        <p:spPr>
          <a:xfrm>
            <a:off x="5762780" y="803115"/>
            <a:ext cx="6356431" cy="1557948"/>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1"/>
          <p:cNvSpPr/>
          <p:nvPr/>
        </p:nvSpPr>
        <p:spPr>
          <a:xfrm>
            <a:off x="6553410" y="2015915"/>
            <a:ext cx="3824259" cy="3792533"/>
          </a:xfrm>
          <a:prstGeom prst="roundRect">
            <a:avLst>
              <a:gd fmla="val 16667" name="adj"/>
            </a:avLst>
          </a:prstGeom>
          <a:solidFill>
            <a:srgbClr val="C4E0B2"/>
          </a:solidFill>
          <a:ln cap="flat" cmpd="sng" w="12700">
            <a:solidFill>
              <a:srgbClr val="A8D08C"/>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184037"/>
              </a:solidFill>
              <a:latin typeface="Calibri"/>
              <a:ea typeface="Calibri"/>
              <a:cs typeface="Calibri"/>
              <a:sym typeface="Calibri"/>
            </a:endParaRPr>
          </a:p>
        </p:txBody>
      </p:sp>
      <p:sp>
        <p:nvSpPr>
          <p:cNvPr id="247" name="Google Shape;247;p21"/>
          <p:cNvSpPr/>
          <p:nvPr/>
        </p:nvSpPr>
        <p:spPr>
          <a:xfrm>
            <a:off x="886508" y="2015915"/>
            <a:ext cx="3858288" cy="3792533"/>
          </a:xfrm>
          <a:prstGeom prst="roundRect">
            <a:avLst>
              <a:gd fmla="val 16667" name="adj"/>
            </a:avLst>
          </a:prstGeom>
          <a:solidFill>
            <a:srgbClr val="B3C6E7"/>
          </a:solidFill>
          <a:ln cap="flat" cmpd="sng" w="12700">
            <a:solidFill>
              <a:srgbClr val="8DA9D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184037"/>
              </a:solidFill>
              <a:latin typeface="Calibri"/>
              <a:ea typeface="Calibri"/>
              <a:cs typeface="Calibri"/>
              <a:sym typeface="Calibri"/>
            </a:endParaRPr>
          </a:p>
        </p:txBody>
      </p:sp>
      <p:sp>
        <p:nvSpPr>
          <p:cNvPr id="248" name="Google Shape;248;p21"/>
          <p:cNvSpPr txBox="1"/>
          <p:nvPr/>
        </p:nvSpPr>
        <p:spPr>
          <a:xfrm>
            <a:off x="495546" y="2397083"/>
            <a:ext cx="3280024" cy="671571"/>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dk1"/>
                </a:solidFill>
                <a:latin typeface="Calibri"/>
                <a:ea typeface="Calibri"/>
                <a:cs typeface="Calibri"/>
                <a:sym typeface="Calibri"/>
              </a:rPr>
              <a:t>Categorical</a:t>
            </a:r>
            <a:endParaRPr b="0" i="0" sz="1400" u="none" cap="none" strike="noStrike">
              <a:solidFill>
                <a:srgbClr val="000000"/>
              </a:solidFill>
              <a:latin typeface="Arial"/>
              <a:ea typeface="Arial"/>
              <a:cs typeface="Arial"/>
              <a:sym typeface="Arial"/>
            </a:endParaRPr>
          </a:p>
        </p:txBody>
      </p:sp>
      <p:sp>
        <p:nvSpPr>
          <p:cNvPr id="249" name="Google Shape;249;p21"/>
          <p:cNvSpPr txBox="1"/>
          <p:nvPr/>
        </p:nvSpPr>
        <p:spPr>
          <a:xfrm>
            <a:off x="1419516" y="3134914"/>
            <a:ext cx="3512495" cy="2721729"/>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dk1"/>
              </a:buClr>
              <a:buSzPts val="2500"/>
              <a:buFont typeface="Arial"/>
              <a:buNone/>
            </a:pPr>
            <a:r>
              <a:rPr b="0" i="0" lang="zh-HK" sz="2500" u="none" cap="none" strike="noStrike">
                <a:solidFill>
                  <a:schemeClr val="dk1"/>
                </a:solidFill>
                <a:latin typeface="Calibri"/>
                <a:ea typeface="Calibri"/>
                <a:cs typeface="Calibri"/>
                <a:sym typeface="Calibri"/>
              </a:rPr>
              <a:t>1. Brand name</a:t>
            </a:r>
            <a:endParaRPr/>
          </a:p>
          <a:p>
            <a:pPr indent="-171450" lvl="0" marL="171450" marR="0" rtl="0" algn="l">
              <a:lnSpc>
                <a:spcPct val="90000"/>
              </a:lnSpc>
              <a:spcBef>
                <a:spcPts val="0"/>
              </a:spcBef>
              <a:spcAft>
                <a:spcPts val="0"/>
              </a:spcAft>
              <a:buNone/>
            </a:pPr>
            <a:r>
              <a:rPr b="0" i="0" lang="zh-HK" sz="2500" u="none" cap="none" strike="noStrike">
                <a:solidFill>
                  <a:schemeClr val="dk1"/>
                </a:solidFill>
                <a:latin typeface="Calibri"/>
                <a:ea typeface="Calibri"/>
                <a:cs typeface="Calibri"/>
                <a:sym typeface="Calibri"/>
              </a:rPr>
              <a:t>2. Product name</a:t>
            </a:r>
            <a:endParaRPr b="0" i="0" sz="2500" u="none" cap="none" strike="noStrike">
              <a:solidFill>
                <a:srgbClr val="000000"/>
              </a:solidFill>
              <a:latin typeface="Calibri"/>
              <a:ea typeface="Calibri"/>
              <a:cs typeface="Calibri"/>
              <a:sym typeface="Calibri"/>
            </a:endParaRPr>
          </a:p>
          <a:p>
            <a:pPr indent="-171450" lvl="0" marL="171450" marR="0" rtl="0" algn="l">
              <a:lnSpc>
                <a:spcPct val="90000"/>
              </a:lnSpc>
              <a:spcBef>
                <a:spcPts val="0"/>
              </a:spcBef>
              <a:spcAft>
                <a:spcPts val="0"/>
              </a:spcAft>
              <a:buNone/>
            </a:pPr>
            <a:r>
              <a:rPr b="0" i="0" lang="zh-HK" sz="2500" u="none" cap="none" strike="noStrike">
                <a:solidFill>
                  <a:srgbClr val="000000"/>
                </a:solidFill>
                <a:latin typeface="Calibri"/>
                <a:ea typeface="Calibri"/>
                <a:cs typeface="Calibri"/>
                <a:sym typeface="Calibri"/>
              </a:rPr>
              <a:t>3.</a:t>
            </a:r>
            <a:r>
              <a:rPr b="0" i="0" lang="zh-HK" sz="2500" u="none" cap="none" strike="noStrike">
                <a:solidFill>
                  <a:schemeClr val="dk1"/>
                </a:solidFill>
                <a:latin typeface="Calibri"/>
                <a:ea typeface="Calibri"/>
                <a:cs typeface="Calibri"/>
                <a:sym typeface="Calibri"/>
              </a:rPr>
              <a:t> Category</a:t>
            </a:r>
            <a:endParaRPr/>
          </a:p>
          <a:p>
            <a:pPr indent="-171450" lvl="0" marL="171450" marR="0" rtl="0" algn="l">
              <a:lnSpc>
                <a:spcPct val="90000"/>
              </a:lnSpc>
              <a:spcBef>
                <a:spcPts val="0"/>
              </a:spcBef>
              <a:spcAft>
                <a:spcPts val="0"/>
              </a:spcAft>
              <a:buNone/>
            </a:pPr>
            <a:r>
              <a:rPr b="0" i="0" lang="zh-HK" sz="2500" u="none" cap="none" strike="noStrike">
                <a:solidFill>
                  <a:schemeClr val="dk1"/>
                </a:solidFill>
                <a:latin typeface="Calibri"/>
                <a:ea typeface="Calibri"/>
                <a:cs typeface="Calibri"/>
                <a:sym typeface="Calibri"/>
              </a:rPr>
              <a:t>4. First available</a:t>
            </a:r>
            <a:endParaRPr/>
          </a:p>
          <a:p>
            <a:pPr indent="-171450" lvl="0" marL="171450" marR="0" rtl="0" algn="l">
              <a:lnSpc>
                <a:spcPct val="90000"/>
              </a:lnSpc>
              <a:spcBef>
                <a:spcPts val="0"/>
              </a:spcBef>
              <a:spcAft>
                <a:spcPts val="0"/>
              </a:spcAft>
              <a:buNone/>
            </a:pPr>
            <a:r>
              <a:rPr b="0" i="0" lang="zh-HK" sz="2500" u="none" cap="none" strike="noStrike">
                <a:solidFill>
                  <a:schemeClr val="dk1"/>
                </a:solidFill>
                <a:latin typeface="Calibri"/>
                <a:ea typeface="Calibri"/>
                <a:cs typeface="Calibri"/>
                <a:sym typeface="Calibri"/>
              </a:rPr>
              <a:t>5. Stock alert</a:t>
            </a:r>
            <a:endParaRPr/>
          </a:p>
          <a:p>
            <a:pPr indent="-171450" lvl="0" marL="171450" marR="0" rtl="0" algn="l">
              <a:lnSpc>
                <a:spcPct val="90000"/>
              </a:lnSpc>
              <a:spcBef>
                <a:spcPts val="0"/>
              </a:spcBef>
              <a:spcAft>
                <a:spcPts val="0"/>
              </a:spcAft>
              <a:buNone/>
            </a:pPr>
            <a:r>
              <a:rPr b="0" i="0" lang="zh-HK" sz="2500" u="none" cap="none" strike="noStrike">
                <a:solidFill>
                  <a:schemeClr val="dk1"/>
                </a:solidFill>
                <a:latin typeface="Calibri"/>
                <a:ea typeface="Calibri"/>
                <a:cs typeface="Calibri"/>
                <a:sym typeface="Calibri"/>
              </a:rPr>
              <a:t>6. Rankings</a:t>
            </a:r>
            <a:endParaRPr b="0" i="0" sz="2500" u="none" cap="none" strike="noStrike">
              <a:solidFill>
                <a:srgbClr val="000000"/>
              </a:solidFill>
              <a:latin typeface="Calibri"/>
              <a:ea typeface="Calibri"/>
              <a:cs typeface="Calibri"/>
              <a:sym typeface="Calibri"/>
            </a:endParaRPr>
          </a:p>
          <a:p>
            <a:pPr indent="-171450" lvl="0" marL="171450" marR="0" rtl="0" algn="ctr">
              <a:lnSpc>
                <a:spcPct val="90000"/>
              </a:lnSpc>
              <a:spcBef>
                <a:spcPts val="0"/>
              </a:spcBef>
              <a:spcAft>
                <a:spcPts val="0"/>
              </a:spcAft>
              <a:buNone/>
            </a:pPr>
            <a:r>
              <a:t/>
            </a:r>
            <a:endParaRPr b="0" i="0" sz="8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None/>
            </a:pPr>
            <a:r>
              <a:t/>
            </a:r>
            <a:endParaRPr b="0" i="0" sz="9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1"/>
          <p:cNvSpPr txBox="1"/>
          <p:nvPr/>
        </p:nvSpPr>
        <p:spPr>
          <a:xfrm>
            <a:off x="7171600" y="3159419"/>
            <a:ext cx="2665193" cy="2808999"/>
          </a:xfrm>
          <a:prstGeom prst="rect">
            <a:avLst/>
          </a:prstGeom>
          <a:noFill/>
          <a:ln>
            <a:noFill/>
          </a:ln>
        </p:spPr>
        <p:txBody>
          <a:bodyPr anchorCtr="0" anchor="t" bIns="0" lIns="0" spcFirstLastPara="1" rIns="0" wrap="square" tIns="0">
            <a:noAutofit/>
          </a:bodyPr>
          <a:lstStyle/>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Product ID</a:t>
            </a:r>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List price</a:t>
            </a:r>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Discount price</a:t>
            </a:r>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Sale in 30days</a:t>
            </a:r>
            <a:endParaRPr b="0" i="0" sz="2500" u="none" cap="none" strike="noStrike">
              <a:solidFill>
                <a:srgbClr val="000000"/>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Rating</a:t>
            </a:r>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No. of reviews</a:t>
            </a:r>
            <a:endParaRPr b="0" i="0" sz="2500" u="none" cap="none" strike="noStrike">
              <a:solidFill>
                <a:srgbClr val="000000"/>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1" i="0" sz="1400" u="none" cap="none" strike="noStrike">
              <a:solidFill>
                <a:schemeClr val="dk1"/>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1" i="0" sz="1400" u="none" cap="none" strike="noStrike">
              <a:solidFill>
                <a:schemeClr val="dk1"/>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0" i="0" sz="900" u="none" cap="none" strike="noStrike">
              <a:solidFill>
                <a:srgbClr val="000000"/>
              </a:solidFill>
              <a:latin typeface="Arial"/>
              <a:ea typeface="Arial"/>
              <a:cs typeface="Arial"/>
              <a:sym typeface="Arial"/>
            </a:endParaRPr>
          </a:p>
          <a:p>
            <a:pPr indent="-298450" lvl="0" marL="45720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None/>
            </a:pPr>
            <a:r>
              <a:t/>
            </a:r>
            <a:endParaRPr b="1" i="0" sz="2500" u="none" cap="none" strike="noStrike">
              <a:solidFill>
                <a:schemeClr val="dk1"/>
              </a:solidFill>
              <a:latin typeface="Calibri"/>
              <a:ea typeface="Calibri"/>
              <a:cs typeface="Calibri"/>
              <a:sym typeface="Calibri"/>
            </a:endParaRPr>
          </a:p>
        </p:txBody>
      </p:sp>
      <p:sp>
        <p:nvSpPr>
          <p:cNvPr id="251" name="Google Shape;251;p21"/>
          <p:cNvSpPr txBox="1"/>
          <p:nvPr/>
        </p:nvSpPr>
        <p:spPr>
          <a:xfrm>
            <a:off x="2794340" y="6390083"/>
            <a:ext cx="3365111" cy="267160"/>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rgbClr val="083329"/>
              </a:buClr>
              <a:buSzPts val="2500"/>
              <a:buFont typeface="Arial"/>
              <a:buNone/>
            </a:pPr>
            <a:r>
              <a:t/>
            </a:r>
            <a:endParaRPr b="1" i="0" sz="2500" u="none" cap="none" strike="noStrike">
              <a:solidFill>
                <a:schemeClr val="dk1"/>
              </a:solidFill>
              <a:latin typeface="Calibri"/>
              <a:ea typeface="Calibri"/>
              <a:cs typeface="Calibri"/>
              <a:sym typeface="Calibri"/>
            </a:endParaRPr>
          </a:p>
        </p:txBody>
      </p:sp>
      <p:sp>
        <p:nvSpPr>
          <p:cNvPr id="252" name="Google Shape;252;p21"/>
          <p:cNvSpPr txBox="1"/>
          <p:nvPr/>
        </p:nvSpPr>
        <p:spPr>
          <a:xfrm>
            <a:off x="6773616" y="2411184"/>
            <a:ext cx="1917391" cy="381168"/>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dk1"/>
                </a:solidFill>
                <a:latin typeface="Calibri"/>
                <a:ea typeface="Calibri"/>
                <a:cs typeface="Calibri"/>
                <a:sym typeface="Calibri"/>
              </a:rPr>
              <a:t>Numeric</a:t>
            </a:r>
            <a:endParaRPr b="0" i="0" sz="1400" u="none" cap="none" strike="noStrike">
              <a:solidFill>
                <a:srgbClr val="000000"/>
              </a:solidFill>
              <a:latin typeface="Arial"/>
              <a:ea typeface="Arial"/>
              <a:cs typeface="Arial"/>
              <a:sym typeface="Arial"/>
            </a:endParaRPr>
          </a:p>
        </p:txBody>
      </p:sp>
      <p:cxnSp>
        <p:nvCxnSpPr>
          <p:cNvPr id="253" name="Google Shape;253;p21"/>
          <p:cNvCxnSpPr/>
          <p:nvPr/>
        </p:nvCxnSpPr>
        <p:spPr>
          <a:xfrm>
            <a:off x="600075" y="3194253"/>
            <a:ext cx="0" cy="0"/>
          </a:xfrm>
          <a:prstGeom prst="straightConnector1">
            <a:avLst/>
          </a:prstGeom>
          <a:noFill/>
          <a:ln cap="flat" cmpd="sng" w="9525">
            <a:solidFill>
              <a:schemeClr val="accent1"/>
            </a:solidFill>
            <a:prstDash val="solid"/>
            <a:miter lim="800000"/>
            <a:headEnd len="sm" w="sm" type="none"/>
            <a:tailEnd len="sm" w="sm" type="none"/>
          </a:ln>
        </p:spPr>
      </p:cxnSp>
      <p:cxnSp>
        <p:nvCxnSpPr>
          <p:cNvPr id="254" name="Google Shape;254;p21"/>
          <p:cNvCxnSpPr/>
          <p:nvPr/>
        </p:nvCxnSpPr>
        <p:spPr>
          <a:xfrm rot="10800000">
            <a:off x="5659582" y="2015915"/>
            <a:ext cx="0" cy="4287114"/>
          </a:xfrm>
          <a:prstGeom prst="straightConnector1">
            <a:avLst/>
          </a:prstGeom>
          <a:noFill/>
          <a:ln cap="flat" cmpd="sng" w="9525">
            <a:solidFill>
              <a:schemeClr val="accent1"/>
            </a:solidFill>
            <a:prstDash val="solid"/>
            <a:miter lim="800000"/>
            <a:headEnd len="sm" w="sm" type="none"/>
            <a:tailEnd len="sm" w="sm" type="none"/>
          </a:ln>
        </p:spPr>
      </p:cxnSp>
      <p:sp>
        <p:nvSpPr>
          <p:cNvPr id="255" name="Google Shape;255;p21"/>
          <p:cNvSpPr txBox="1"/>
          <p:nvPr/>
        </p:nvSpPr>
        <p:spPr>
          <a:xfrm>
            <a:off x="495546" y="481582"/>
            <a:ext cx="9144000" cy="8160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marR="0" rtl="0" algn="l">
              <a:lnSpc>
                <a:spcPct val="90000"/>
              </a:lnSpc>
              <a:spcBef>
                <a:spcPts val="0"/>
              </a:spcBef>
              <a:spcAft>
                <a:spcPts val="0"/>
              </a:spcAft>
              <a:buClr>
                <a:schemeClr val="dk1"/>
              </a:buClr>
              <a:buSzPts val="6000"/>
              <a:buFont typeface="Play"/>
              <a:buNone/>
            </a:pPr>
            <a:r>
              <a:rPr b="1" i="0" lang="zh-HK" sz="5000" u="none" cap="none" strike="noStrike">
                <a:solidFill>
                  <a:schemeClr val="dk1"/>
                </a:solidFill>
                <a:latin typeface="Calibri"/>
                <a:ea typeface="Calibri"/>
                <a:cs typeface="Calibri"/>
                <a:sym typeface="Calibri"/>
              </a:rPr>
              <a:t>Raw Dataset </a:t>
            </a:r>
            <a:r>
              <a:rPr b="0" i="0" lang="zh-HK" sz="3500" u="none" cap="none" strike="noStrike">
                <a:solidFill>
                  <a:schemeClr val="dk1"/>
                </a:solidFill>
                <a:latin typeface="Calibri"/>
                <a:ea typeface="Calibri"/>
                <a:cs typeface="Calibri"/>
                <a:sym typeface="Calibri"/>
              </a:rPr>
              <a:t>(Product information)</a:t>
            </a:r>
            <a:endParaRPr b="0" i="0" sz="3500" u="none" cap="none" strike="noStrike">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12"/>
          <p:cNvSpPr/>
          <p:nvPr/>
        </p:nvSpPr>
        <p:spPr>
          <a:xfrm>
            <a:off x="6553410" y="2015915"/>
            <a:ext cx="3824259" cy="4287114"/>
          </a:xfrm>
          <a:prstGeom prst="roundRect">
            <a:avLst>
              <a:gd fmla="val 16667" name="adj"/>
            </a:avLst>
          </a:prstGeom>
          <a:solidFill>
            <a:srgbClr val="C4E0B2"/>
          </a:solidFill>
          <a:ln cap="flat" cmpd="sng" w="12700">
            <a:solidFill>
              <a:srgbClr val="A8D08C"/>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184037"/>
              </a:solidFill>
              <a:latin typeface="Calibri"/>
              <a:ea typeface="Calibri"/>
              <a:cs typeface="Calibri"/>
              <a:sym typeface="Calibri"/>
            </a:endParaRPr>
          </a:p>
        </p:txBody>
      </p:sp>
      <p:sp>
        <p:nvSpPr>
          <p:cNvPr id="261" name="Google Shape;261;p12"/>
          <p:cNvSpPr/>
          <p:nvPr/>
        </p:nvSpPr>
        <p:spPr>
          <a:xfrm>
            <a:off x="886508" y="2015915"/>
            <a:ext cx="3980240" cy="4287114"/>
          </a:xfrm>
          <a:prstGeom prst="roundRect">
            <a:avLst>
              <a:gd fmla="val 16667" name="adj"/>
            </a:avLst>
          </a:prstGeom>
          <a:solidFill>
            <a:srgbClr val="B3C6E7"/>
          </a:solidFill>
          <a:ln cap="flat" cmpd="sng" w="12700">
            <a:solidFill>
              <a:srgbClr val="8DA9D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184037"/>
              </a:solidFill>
              <a:latin typeface="Calibri"/>
              <a:ea typeface="Calibri"/>
              <a:cs typeface="Calibri"/>
              <a:sym typeface="Calibri"/>
            </a:endParaRPr>
          </a:p>
        </p:txBody>
      </p:sp>
      <p:sp>
        <p:nvSpPr>
          <p:cNvPr id="262" name="Google Shape;262;p12"/>
          <p:cNvSpPr txBox="1"/>
          <p:nvPr/>
        </p:nvSpPr>
        <p:spPr>
          <a:xfrm>
            <a:off x="668091" y="2175661"/>
            <a:ext cx="3280024" cy="671571"/>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dk1"/>
                </a:solidFill>
                <a:latin typeface="Calibri"/>
                <a:ea typeface="Calibri"/>
                <a:cs typeface="Calibri"/>
                <a:sym typeface="Calibri"/>
              </a:rPr>
              <a:t>Categorical</a:t>
            </a:r>
            <a:endParaRPr b="0" i="0" sz="1400" u="none" cap="none" strike="noStrike">
              <a:solidFill>
                <a:srgbClr val="000000"/>
              </a:solidFill>
              <a:latin typeface="Arial"/>
              <a:ea typeface="Arial"/>
              <a:cs typeface="Arial"/>
              <a:sym typeface="Arial"/>
            </a:endParaRPr>
          </a:p>
        </p:txBody>
      </p:sp>
      <p:sp>
        <p:nvSpPr>
          <p:cNvPr id="263" name="Google Shape;263;p12"/>
          <p:cNvSpPr txBox="1"/>
          <p:nvPr/>
        </p:nvSpPr>
        <p:spPr>
          <a:xfrm>
            <a:off x="1543532" y="2653897"/>
            <a:ext cx="5313214" cy="3512255"/>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dk1"/>
              </a:buClr>
              <a:buSzPts val="2500"/>
              <a:buFont typeface="Arial"/>
              <a:buNone/>
            </a:pPr>
            <a:r>
              <a:rPr b="0" i="0" lang="zh-HK" sz="2500" u="none" cap="none" strike="noStrike">
                <a:solidFill>
                  <a:schemeClr val="dk1"/>
                </a:solidFill>
                <a:latin typeface="Calibri"/>
                <a:ea typeface="Calibri"/>
                <a:cs typeface="Calibri"/>
                <a:sym typeface="Calibri"/>
              </a:rPr>
              <a:t>1. Brand name</a:t>
            </a:r>
            <a:endParaRPr/>
          </a:p>
          <a:p>
            <a:pPr indent="-171450" lvl="0" marL="171450" marR="0" rtl="0" algn="l">
              <a:lnSpc>
                <a:spcPct val="90000"/>
              </a:lnSpc>
              <a:spcBef>
                <a:spcPts val="0"/>
              </a:spcBef>
              <a:spcAft>
                <a:spcPts val="0"/>
              </a:spcAft>
              <a:buNone/>
            </a:pPr>
            <a:r>
              <a:rPr b="0" i="0" lang="zh-HK" sz="2500" u="none" cap="none" strike="noStrike">
                <a:solidFill>
                  <a:schemeClr val="dk1"/>
                </a:solidFill>
                <a:latin typeface="Calibri"/>
                <a:ea typeface="Calibri"/>
                <a:cs typeface="Calibri"/>
                <a:sym typeface="Calibri"/>
              </a:rPr>
              <a:t>2. Product name</a:t>
            </a:r>
            <a:endParaRPr b="0" i="0" sz="2500" u="none" cap="none" strike="noStrike">
              <a:solidFill>
                <a:srgbClr val="000000"/>
              </a:solidFill>
              <a:latin typeface="Calibri"/>
              <a:ea typeface="Calibri"/>
              <a:cs typeface="Calibri"/>
              <a:sym typeface="Calibri"/>
            </a:endParaRPr>
          </a:p>
          <a:p>
            <a:pPr indent="-171450" lvl="0" marL="171450" marR="0" rtl="0" algn="l">
              <a:lnSpc>
                <a:spcPct val="90000"/>
              </a:lnSpc>
              <a:spcBef>
                <a:spcPts val="0"/>
              </a:spcBef>
              <a:spcAft>
                <a:spcPts val="0"/>
              </a:spcAft>
              <a:buNone/>
            </a:pPr>
            <a:r>
              <a:rPr b="0" i="0" lang="zh-HK" sz="2500" u="none" cap="none" strike="noStrike">
                <a:solidFill>
                  <a:srgbClr val="000000"/>
                </a:solidFill>
                <a:latin typeface="Calibri"/>
                <a:ea typeface="Calibri"/>
                <a:cs typeface="Calibri"/>
                <a:sym typeface="Calibri"/>
              </a:rPr>
              <a:t>3.</a:t>
            </a:r>
            <a:r>
              <a:rPr b="0" i="0" lang="zh-HK" sz="2500" u="none" cap="none" strike="noStrike">
                <a:solidFill>
                  <a:schemeClr val="dk1"/>
                </a:solidFill>
                <a:latin typeface="Calibri"/>
                <a:ea typeface="Calibri"/>
                <a:cs typeface="Calibri"/>
                <a:sym typeface="Calibri"/>
              </a:rPr>
              <a:t> Category</a:t>
            </a:r>
            <a:endParaRPr/>
          </a:p>
          <a:p>
            <a:pPr indent="-171450" lvl="0" marL="171450" marR="0" rtl="0" algn="l">
              <a:lnSpc>
                <a:spcPct val="90000"/>
              </a:lnSpc>
              <a:spcBef>
                <a:spcPts val="0"/>
              </a:spcBef>
              <a:spcAft>
                <a:spcPts val="0"/>
              </a:spcAft>
              <a:buNone/>
            </a:pPr>
            <a:r>
              <a:rPr b="0" i="0" lang="zh-HK" sz="2500" u="none" cap="none" strike="noStrike">
                <a:solidFill>
                  <a:schemeClr val="dk1"/>
                </a:solidFill>
                <a:latin typeface="Calibri"/>
                <a:ea typeface="Calibri"/>
                <a:cs typeface="Calibri"/>
                <a:sym typeface="Calibri"/>
              </a:rPr>
              <a:t>4. First available</a:t>
            </a:r>
            <a:endParaRPr/>
          </a:p>
          <a:p>
            <a:pPr indent="-171450" lvl="0" marL="171450" marR="0" rtl="0" algn="l">
              <a:lnSpc>
                <a:spcPct val="90000"/>
              </a:lnSpc>
              <a:spcBef>
                <a:spcPts val="0"/>
              </a:spcBef>
              <a:spcAft>
                <a:spcPts val="0"/>
              </a:spcAft>
              <a:buNone/>
            </a:pPr>
            <a:r>
              <a:rPr b="0" i="0" lang="zh-HK" sz="2500" u="none" cap="none" strike="noStrike">
                <a:solidFill>
                  <a:schemeClr val="dk1"/>
                </a:solidFill>
                <a:latin typeface="Calibri"/>
                <a:ea typeface="Calibri"/>
                <a:cs typeface="Calibri"/>
                <a:sym typeface="Calibri"/>
              </a:rPr>
              <a:t>5. Stock alert</a:t>
            </a:r>
            <a:endParaRPr/>
          </a:p>
          <a:p>
            <a:pPr indent="-171450" lvl="0" marL="171450" marR="0" rtl="0" algn="l">
              <a:lnSpc>
                <a:spcPct val="90000"/>
              </a:lnSpc>
              <a:spcBef>
                <a:spcPts val="0"/>
              </a:spcBef>
              <a:spcAft>
                <a:spcPts val="0"/>
              </a:spcAft>
              <a:buNone/>
            </a:pPr>
            <a:r>
              <a:rPr b="0" i="0" lang="zh-HK" sz="2500" u="none" cap="none" strike="noStrike">
                <a:solidFill>
                  <a:schemeClr val="dk1"/>
                </a:solidFill>
                <a:latin typeface="Calibri"/>
                <a:ea typeface="Calibri"/>
                <a:cs typeface="Calibri"/>
                <a:sym typeface="Calibri"/>
              </a:rPr>
              <a:t>6. Rankings</a:t>
            </a:r>
            <a:endParaRPr/>
          </a:p>
          <a:p>
            <a:pPr indent="-171450" lvl="0" marL="171450" marR="0" rtl="0" algn="l">
              <a:lnSpc>
                <a:spcPct val="90000"/>
              </a:lnSpc>
              <a:spcBef>
                <a:spcPts val="0"/>
              </a:spcBef>
              <a:spcAft>
                <a:spcPts val="0"/>
              </a:spcAft>
              <a:buNone/>
            </a:pPr>
            <a:r>
              <a:rPr b="0" i="0" lang="zh-HK" sz="1800" u="none" cap="none" strike="noStrike">
                <a:solidFill>
                  <a:schemeClr val="dk1"/>
                </a:solidFill>
                <a:latin typeface="Calibri"/>
                <a:ea typeface="Calibri"/>
                <a:cs typeface="Calibri"/>
                <a:sym typeface="Calibri"/>
              </a:rPr>
              <a:t>only take the necessary columns:</a:t>
            </a:r>
            <a:endParaRPr/>
          </a:p>
          <a:p>
            <a:pPr indent="-171450" lvl="0" marL="171450" marR="0" rtl="0" algn="l">
              <a:lnSpc>
                <a:spcPct val="90000"/>
              </a:lnSpc>
              <a:spcBef>
                <a:spcPts val="0"/>
              </a:spcBef>
              <a:spcAft>
                <a:spcPts val="0"/>
              </a:spcAft>
              <a:buNone/>
            </a:pPr>
            <a:r>
              <a:rPr b="0" i="0" lang="zh-HK" sz="1800" u="none" cap="none" strike="noStrike">
                <a:solidFill>
                  <a:schemeClr val="dk1"/>
                </a:solidFill>
                <a:latin typeface="Calibri"/>
                <a:ea typeface="Calibri"/>
                <a:cs typeface="Calibri"/>
                <a:sym typeface="Calibri"/>
              </a:rPr>
              <a:t>ranking_shampoo</a:t>
            </a:r>
            <a:endParaRPr b="0" i="0" sz="1800" u="none" cap="none" strike="noStrike">
              <a:solidFill>
                <a:schemeClr val="dk1"/>
              </a:solidFill>
              <a:latin typeface="Calibri"/>
              <a:ea typeface="Calibri"/>
              <a:cs typeface="Calibri"/>
              <a:sym typeface="Calibri"/>
            </a:endParaRPr>
          </a:p>
          <a:p>
            <a:pPr indent="-171450" lvl="0" marL="171450" marR="0" rtl="0" algn="l">
              <a:lnSpc>
                <a:spcPct val="90000"/>
              </a:lnSpc>
              <a:spcBef>
                <a:spcPts val="0"/>
              </a:spcBef>
              <a:spcAft>
                <a:spcPts val="0"/>
              </a:spcAft>
              <a:buNone/>
            </a:pPr>
            <a:r>
              <a:rPr b="0" i="0" lang="zh-HK" sz="1800" u="none" cap="none" strike="noStrike">
                <a:solidFill>
                  <a:srgbClr val="000000"/>
                </a:solidFill>
                <a:latin typeface="Calibri"/>
                <a:ea typeface="Calibri"/>
                <a:cs typeface="Calibri"/>
                <a:sym typeface="Calibri"/>
              </a:rPr>
              <a:t>ranking_conditioner</a:t>
            </a:r>
            <a:endParaRPr b="0" i="0" sz="1800" u="none" cap="none" strike="noStrike">
              <a:solidFill>
                <a:schemeClr val="dk1"/>
              </a:solidFill>
              <a:latin typeface="Calibri"/>
              <a:ea typeface="Calibri"/>
              <a:cs typeface="Calibri"/>
              <a:sym typeface="Calibri"/>
            </a:endParaRPr>
          </a:p>
          <a:p>
            <a:pPr indent="-171450" lvl="0" marL="171450" marR="0" rtl="0" algn="l">
              <a:lnSpc>
                <a:spcPct val="90000"/>
              </a:lnSpc>
              <a:spcBef>
                <a:spcPts val="0"/>
              </a:spcBef>
              <a:spcAft>
                <a:spcPts val="0"/>
              </a:spcAft>
              <a:buNone/>
            </a:pPr>
            <a:r>
              <a:rPr b="0" i="0" lang="zh-HK" sz="1800" u="none" cap="none" strike="noStrike">
                <a:solidFill>
                  <a:srgbClr val="000000"/>
                </a:solidFill>
                <a:latin typeface="Calibri"/>
                <a:ea typeface="Calibri"/>
                <a:cs typeface="Calibri"/>
                <a:sym typeface="Calibri"/>
              </a:rPr>
              <a:t>ranking_hair_treatments</a:t>
            </a:r>
            <a:endParaRPr b="0" i="0" sz="1800" u="none" cap="none" strike="noStrike">
              <a:solidFill>
                <a:schemeClr val="dk1"/>
              </a:solidFill>
              <a:latin typeface="Calibri"/>
              <a:ea typeface="Calibri"/>
              <a:cs typeface="Calibri"/>
              <a:sym typeface="Calibri"/>
            </a:endParaRPr>
          </a:p>
          <a:p>
            <a:pPr indent="-171450" lvl="0" marL="171450" marR="0" rtl="0" algn="l">
              <a:lnSpc>
                <a:spcPct val="90000"/>
              </a:lnSpc>
              <a:spcBef>
                <a:spcPts val="0"/>
              </a:spcBef>
              <a:spcAft>
                <a:spcPts val="0"/>
              </a:spcAft>
              <a:buNone/>
            </a:pPr>
            <a:r>
              <a:rPr b="0" i="0" lang="zh-HK" sz="1800" u="none" cap="none" strike="noStrike">
                <a:solidFill>
                  <a:srgbClr val="000000"/>
                </a:solidFill>
                <a:latin typeface="Calibri"/>
                <a:ea typeface="Calibri"/>
                <a:cs typeface="Calibri"/>
                <a:sym typeface="Calibri"/>
              </a:rPr>
              <a:t>ranking_hair_styling</a:t>
            </a:r>
            <a:endParaRPr b="0" i="0" sz="1800" u="none" cap="none" strike="noStrike">
              <a:solidFill>
                <a:srgbClr val="000000"/>
              </a:solidFill>
              <a:latin typeface="Calibri"/>
              <a:ea typeface="Calibri"/>
              <a:cs typeface="Calibri"/>
              <a:sym typeface="Calibri"/>
            </a:endParaRPr>
          </a:p>
          <a:p>
            <a:pPr indent="-171450" lvl="0" marL="171450" marR="0" rtl="0" algn="l">
              <a:lnSpc>
                <a:spcPct val="90000"/>
              </a:lnSpc>
              <a:spcBef>
                <a:spcPts val="0"/>
              </a:spcBef>
              <a:spcAft>
                <a:spcPts val="0"/>
              </a:spcAft>
              <a:buNone/>
            </a:pPr>
            <a:r>
              <a:t/>
            </a:r>
            <a:endParaRPr b="0" i="0" sz="2500" u="none" cap="none" strike="noStrike">
              <a:solidFill>
                <a:schemeClr val="dk1"/>
              </a:solidFill>
              <a:latin typeface="Calibri"/>
              <a:ea typeface="Calibri"/>
              <a:cs typeface="Calibri"/>
              <a:sym typeface="Calibri"/>
            </a:endParaRPr>
          </a:p>
          <a:p>
            <a:pPr indent="-171450" lvl="0" marL="171450" marR="0" rtl="0" algn="l">
              <a:lnSpc>
                <a:spcPct val="90000"/>
              </a:lnSpc>
              <a:spcBef>
                <a:spcPts val="0"/>
              </a:spcBef>
              <a:spcAft>
                <a:spcPts val="0"/>
              </a:spcAft>
              <a:buNone/>
            </a:pPr>
            <a:r>
              <a:t/>
            </a:r>
            <a:endParaRPr b="0" i="0" sz="8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None/>
            </a:pPr>
            <a:r>
              <a:t/>
            </a:r>
            <a:endParaRPr b="0" i="0" sz="9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a:p>
            <a:pPr indent="-171450" lvl="0" marL="17145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2"/>
          <p:cNvSpPr txBox="1"/>
          <p:nvPr/>
        </p:nvSpPr>
        <p:spPr>
          <a:xfrm>
            <a:off x="7160081" y="2626716"/>
            <a:ext cx="2935928" cy="3617451"/>
          </a:xfrm>
          <a:prstGeom prst="rect">
            <a:avLst/>
          </a:prstGeom>
          <a:noFill/>
          <a:ln>
            <a:noFill/>
          </a:ln>
        </p:spPr>
        <p:txBody>
          <a:bodyPr anchorCtr="0" anchor="t" bIns="0" lIns="0" spcFirstLastPara="1" rIns="0" wrap="square" tIns="0">
            <a:noAutofit/>
          </a:bodyPr>
          <a:lstStyle/>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Product ID</a:t>
            </a:r>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List price</a:t>
            </a:r>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Discount price</a:t>
            </a:r>
            <a:endParaRPr b="0" i="0" sz="2500" u="none" cap="none" strike="noStrike">
              <a:solidFill>
                <a:srgbClr val="FF0000"/>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Sale in 30 days</a:t>
            </a:r>
            <a:endParaRPr b="0" i="0" sz="2500" u="none" cap="none" strike="noStrike">
              <a:solidFill>
                <a:srgbClr val="000000"/>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Rating</a:t>
            </a:r>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chemeClr val="dk1"/>
                </a:solidFill>
                <a:latin typeface="Calibri"/>
                <a:ea typeface="Calibri"/>
                <a:cs typeface="Calibri"/>
                <a:sym typeface="Calibri"/>
              </a:rPr>
              <a:t>No. of reviews</a:t>
            </a:r>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rgbClr val="FF0000"/>
                </a:solidFill>
                <a:latin typeface="Calibri"/>
                <a:ea typeface="Calibri"/>
                <a:cs typeface="Calibri"/>
                <a:sym typeface="Calibri"/>
              </a:rPr>
              <a:t>Volume in ml</a:t>
            </a:r>
            <a:endParaRPr b="0" i="0" sz="2500" u="none" cap="none" strike="noStrike">
              <a:solidFill>
                <a:srgbClr val="FF0000"/>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rgbClr val="FF0000"/>
                </a:solidFill>
                <a:latin typeface="Calibri"/>
                <a:ea typeface="Calibri"/>
                <a:cs typeface="Calibri"/>
                <a:sym typeface="Calibri"/>
              </a:rPr>
              <a:t>Price per ml</a:t>
            </a:r>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rgbClr val="FF0000"/>
                </a:solidFill>
                <a:latin typeface="Calibri"/>
                <a:ea typeface="Calibri"/>
                <a:cs typeface="Calibri"/>
                <a:sym typeface="Calibri"/>
              </a:rPr>
              <a:t>Discount %</a:t>
            </a:r>
            <a:endParaRPr b="0" i="0" sz="2500" u="none" cap="none" strike="noStrike">
              <a:solidFill>
                <a:schemeClr val="dk1"/>
              </a:solidFill>
              <a:latin typeface="Calibri"/>
              <a:ea typeface="Calibri"/>
              <a:cs typeface="Calibri"/>
              <a:sym typeface="Calibri"/>
            </a:endParaRPr>
          </a:p>
          <a:p>
            <a:pPr indent="-457200" lvl="0" marL="457200" marR="0" rtl="0" algn="l">
              <a:lnSpc>
                <a:spcPct val="90000"/>
              </a:lnSpc>
              <a:spcBef>
                <a:spcPts val="0"/>
              </a:spcBef>
              <a:spcAft>
                <a:spcPts val="0"/>
              </a:spcAft>
              <a:buClr>
                <a:schemeClr val="dk1"/>
              </a:buClr>
              <a:buSzPts val="2500"/>
              <a:buFont typeface="Arial"/>
              <a:buAutoNum type="arabicPeriod"/>
            </a:pPr>
            <a:r>
              <a:rPr b="0" i="0" lang="zh-HK" sz="2500" u="none" cap="none" strike="noStrike">
                <a:solidFill>
                  <a:srgbClr val="FF0000"/>
                </a:solidFill>
                <a:latin typeface="Calibri"/>
                <a:ea typeface="Calibri"/>
                <a:cs typeface="Calibri"/>
                <a:sym typeface="Calibri"/>
              </a:rPr>
              <a:t>Sales revenue</a:t>
            </a:r>
            <a:endParaRPr/>
          </a:p>
          <a:p>
            <a:pPr indent="-298450" lvl="0" marL="457200" marR="0" rtl="0" algn="ctr">
              <a:lnSpc>
                <a:spcPct val="90000"/>
              </a:lnSpc>
              <a:spcBef>
                <a:spcPts val="0"/>
              </a:spcBef>
              <a:spcAft>
                <a:spcPts val="0"/>
              </a:spcAft>
              <a:buClr>
                <a:schemeClr val="dk1"/>
              </a:buClr>
              <a:buSzPts val="2500"/>
              <a:buFont typeface="Arial"/>
              <a:buNone/>
            </a:pPr>
            <a:r>
              <a:t/>
            </a:r>
            <a:endParaRPr b="1" i="0" sz="1400" u="none" cap="none" strike="noStrike">
              <a:solidFill>
                <a:schemeClr val="dk1"/>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1" i="0" sz="1400" u="none" cap="none" strike="noStrike">
              <a:solidFill>
                <a:schemeClr val="dk1"/>
              </a:solidFill>
              <a:latin typeface="Calibri"/>
              <a:ea typeface="Calibri"/>
              <a:cs typeface="Calibri"/>
              <a:sym typeface="Calibri"/>
            </a:endParaRPr>
          </a:p>
          <a:p>
            <a:pPr indent="-298450" lvl="0" marL="457200" marR="0" rtl="0" algn="ctr">
              <a:lnSpc>
                <a:spcPct val="90000"/>
              </a:lnSpc>
              <a:spcBef>
                <a:spcPts val="0"/>
              </a:spcBef>
              <a:spcAft>
                <a:spcPts val="0"/>
              </a:spcAft>
              <a:buClr>
                <a:schemeClr val="dk1"/>
              </a:buClr>
              <a:buSzPts val="2500"/>
              <a:buFont typeface="Arial"/>
              <a:buNone/>
            </a:pPr>
            <a:r>
              <a:t/>
            </a:r>
            <a:endParaRPr b="0" i="0" sz="900" u="none" cap="none" strike="noStrike">
              <a:solidFill>
                <a:srgbClr val="000000"/>
              </a:solidFill>
              <a:latin typeface="Arial"/>
              <a:ea typeface="Arial"/>
              <a:cs typeface="Arial"/>
              <a:sym typeface="Arial"/>
            </a:endParaRPr>
          </a:p>
          <a:p>
            <a:pPr indent="-298450" lvl="0" marL="457200" marR="0" rtl="0" algn="ctr">
              <a:lnSpc>
                <a:spcPct val="90000"/>
              </a:lnSpc>
              <a:spcBef>
                <a:spcPts val="0"/>
              </a:spcBef>
              <a:spcAft>
                <a:spcPts val="0"/>
              </a:spcAft>
              <a:buClr>
                <a:schemeClr val="dk1"/>
              </a:buClr>
              <a:buSzPts val="25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None/>
            </a:pPr>
            <a:r>
              <a:t/>
            </a:r>
            <a:endParaRPr b="1" i="0" sz="2500" u="none" cap="none" strike="noStrike">
              <a:solidFill>
                <a:schemeClr val="dk1"/>
              </a:solidFill>
              <a:latin typeface="Calibri"/>
              <a:ea typeface="Calibri"/>
              <a:cs typeface="Calibri"/>
              <a:sym typeface="Calibri"/>
            </a:endParaRPr>
          </a:p>
        </p:txBody>
      </p:sp>
      <p:sp>
        <p:nvSpPr>
          <p:cNvPr id="265" name="Google Shape;265;p12"/>
          <p:cNvSpPr txBox="1"/>
          <p:nvPr/>
        </p:nvSpPr>
        <p:spPr>
          <a:xfrm>
            <a:off x="2794340" y="6390083"/>
            <a:ext cx="3365111" cy="267160"/>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rgbClr val="083329"/>
              </a:buClr>
              <a:buSzPts val="2500"/>
              <a:buFont typeface="Arial"/>
              <a:buNone/>
            </a:pPr>
            <a:r>
              <a:t/>
            </a:r>
            <a:endParaRPr b="1" i="0" sz="2500" u="none" cap="none" strike="noStrike">
              <a:solidFill>
                <a:schemeClr val="dk1"/>
              </a:solidFill>
              <a:latin typeface="Calibri"/>
              <a:ea typeface="Calibri"/>
              <a:cs typeface="Calibri"/>
              <a:sym typeface="Calibri"/>
            </a:endParaRPr>
          </a:p>
        </p:txBody>
      </p:sp>
      <p:sp>
        <p:nvSpPr>
          <p:cNvPr id="266" name="Google Shape;266;p12"/>
          <p:cNvSpPr txBox="1"/>
          <p:nvPr/>
        </p:nvSpPr>
        <p:spPr>
          <a:xfrm>
            <a:off x="6773616" y="2175661"/>
            <a:ext cx="1917391" cy="381168"/>
          </a:xfrm>
          <a:prstGeom prst="rect">
            <a:avLst/>
          </a:prstGeom>
          <a:noFill/>
          <a:ln>
            <a:noFill/>
          </a:ln>
        </p:spPr>
        <p:txBody>
          <a:bodyPr anchorCtr="0" anchor="t" bIns="0" lIns="0" spcFirstLastPara="1" rIns="0" wrap="square" tIns="0">
            <a:no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dk1"/>
                </a:solidFill>
                <a:latin typeface="Calibri"/>
                <a:ea typeface="Calibri"/>
                <a:cs typeface="Calibri"/>
                <a:sym typeface="Calibri"/>
              </a:rPr>
              <a:t>Numeric</a:t>
            </a:r>
            <a:endParaRPr b="0" i="0" sz="1400" u="none" cap="none" strike="noStrike">
              <a:solidFill>
                <a:srgbClr val="000000"/>
              </a:solidFill>
              <a:latin typeface="Arial"/>
              <a:ea typeface="Arial"/>
              <a:cs typeface="Arial"/>
              <a:sym typeface="Arial"/>
            </a:endParaRPr>
          </a:p>
        </p:txBody>
      </p:sp>
      <p:cxnSp>
        <p:nvCxnSpPr>
          <p:cNvPr id="267" name="Google Shape;267;p12"/>
          <p:cNvCxnSpPr/>
          <p:nvPr/>
        </p:nvCxnSpPr>
        <p:spPr>
          <a:xfrm>
            <a:off x="600075" y="3194253"/>
            <a:ext cx="0" cy="0"/>
          </a:xfrm>
          <a:prstGeom prst="straightConnector1">
            <a:avLst/>
          </a:prstGeom>
          <a:noFill/>
          <a:ln cap="flat" cmpd="sng" w="9525">
            <a:solidFill>
              <a:schemeClr val="accent1"/>
            </a:solidFill>
            <a:prstDash val="solid"/>
            <a:miter lim="800000"/>
            <a:headEnd len="sm" w="sm" type="none"/>
            <a:tailEnd len="sm" w="sm" type="none"/>
          </a:ln>
        </p:spPr>
      </p:cxnSp>
      <p:cxnSp>
        <p:nvCxnSpPr>
          <p:cNvPr id="268" name="Google Shape;268;p12"/>
          <p:cNvCxnSpPr/>
          <p:nvPr/>
        </p:nvCxnSpPr>
        <p:spPr>
          <a:xfrm rot="10800000">
            <a:off x="5652656" y="2015915"/>
            <a:ext cx="0" cy="4287114"/>
          </a:xfrm>
          <a:prstGeom prst="straightConnector1">
            <a:avLst/>
          </a:prstGeom>
          <a:noFill/>
          <a:ln cap="flat" cmpd="sng" w="9525">
            <a:solidFill>
              <a:schemeClr val="accent1"/>
            </a:solidFill>
            <a:prstDash val="solid"/>
            <a:miter lim="800000"/>
            <a:headEnd len="sm" w="sm" type="none"/>
            <a:tailEnd len="sm" w="sm" type="none"/>
          </a:ln>
        </p:spPr>
      </p:cxnSp>
      <p:sp>
        <p:nvSpPr>
          <p:cNvPr id="269" name="Google Shape;269;p12"/>
          <p:cNvSpPr txBox="1"/>
          <p:nvPr/>
        </p:nvSpPr>
        <p:spPr>
          <a:xfrm>
            <a:off x="6862207" y="1453211"/>
            <a:ext cx="4003963"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HK" sz="2800" u="none" cap="none" strike="noStrike">
                <a:solidFill>
                  <a:srgbClr val="1A1A1A"/>
                </a:solidFill>
                <a:latin typeface="Calibri"/>
                <a:ea typeface="Calibri"/>
                <a:cs typeface="Calibri"/>
                <a:sym typeface="Calibri"/>
              </a:rPr>
              <a:t>Create new columns</a:t>
            </a:r>
            <a:endParaRPr b="0" i="0" sz="2800" u="none" cap="none" strike="noStrike">
              <a:solidFill>
                <a:srgbClr val="000000"/>
              </a:solidFill>
              <a:latin typeface="Arial"/>
              <a:ea typeface="Arial"/>
              <a:cs typeface="Arial"/>
              <a:sym typeface="Arial"/>
            </a:endParaRPr>
          </a:p>
        </p:txBody>
      </p:sp>
      <p:sp>
        <p:nvSpPr>
          <p:cNvPr id="270" name="Google Shape;270;p12"/>
          <p:cNvSpPr txBox="1"/>
          <p:nvPr/>
        </p:nvSpPr>
        <p:spPr>
          <a:xfrm>
            <a:off x="495546" y="522449"/>
            <a:ext cx="9144000" cy="8160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marR="0" rtl="0" algn="l">
              <a:lnSpc>
                <a:spcPct val="90000"/>
              </a:lnSpc>
              <a:spcBef>
                <a:spcPts val="0"/>
              </a:spcBef>
              <a:spcAft>
                <a:spcPts val="0"/>
              </a:spcAft>
              <a:buClr>
                <a:schemeClr val="dk1"/>
              </a:buClr>
              <a:buSzPts val="6000"/>
              <a:buFont typeface="Play"/>
              <a:buNone/>
            </a:pPr>
            <a:r>
              <a:rPr b="1" i="0" lang="zh-HK" sz="5000" u="none" cap="none" strike="noStrike">
                <a:solidFill>
                  <a:schemeClr val="dk1"/>
                </a:solidFill>
                <a:latin typeface="Calibri"/>
                <a:ea typeface="Calibri"/>
                <a:cs typeface="Calibri"/>
                <a:sym typeface="Calibri"/>
              </a:rPr>
              <a:t>Clean Dataset </a:t>
            </a:r>
            <a:r>
              <a:rPr b="0" i="0" lang="zh-HK" sz="3500" u="none" cap="none" strike="noStrike">
                <a:solidFill>
                  <a:schemeClr val="dk1"/>
                </a:solidFill>
                <a:latin typeface="Calibri"/>
                <a:ea typeface="Calibri"/>
                <a:cs typeface="Calibri"/>
                <a:sym typeface="Calibri"/>
              </a:rPr>
              <a:t>(Product information)</a:t>
            </a:r>
            <a:endParaRPr b="0" i="0" sz="3500" u="none" cap="none" strike="noStrike">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2eec8c2ade3_1_0"/>
          <p:cNvSpPr txBox="1"/>
          <p:nvPr>
            <p:ph type="ctrTitle"/>
          </p:nvPr>
        </p:nvSpPr>
        <p:spPr>
          <a:xfrm>
            <a:off x="475006" y="581850"/>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276" name="Google Shape;276;g2eec8c2ade3_1_0"/>
          <p:cNvSpPr txBox="1"/>
          <p:nvPr>
            <p:ph idx="1" type="subTitle"/>
          </p:nvPr>
        </p:nvSpPr>
        <p:spPr>
          <a:xfrm>
            <a:off x="544279" y="1609783"/>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5 brands that account for a relatively large number of datasets.</a:t>
            </a:r>
            <a:endParaRPr sz="3000">
              <a:highlight>
                <a:srgbClr val="FFFFFF"/>
              </a:highlight>
            </a:endParaRPr>
          </a:p>
        </p:txBody>
      </p:sp>
      <p:pic>
        <p:nvPicPr>
          <p:cNvPr id="277" name="Google Shape;277;g2eec8c2ade3_1_0"/>
          <p:cNvPicPr preferRelativeResize="0"/>
          <p:nvPr/>
        </p:nvPicPr>
        <p:blipFill rotWithShape="1">
          <a:blip r:embed="rId3">
            <a:alphaModFix/>
          </a:blip>
          <a:srcRect b="0" l="0" r="0" t="0"/>
          <a:stretch/>
        </p:blipFill>
        <p:spPr>
          <a:xfrm>
            <a:off x="475006" y="3209823"/>
            <a:ext cx="8916644" cy="2286319"/>
          </a:xfrm>
          <a:prstGeom prst="rect">
            <a:avLst/>
          </a:prstGeom>
          <a:noFill/>
          <a:ln>
            <a:noFill/>
          </a:ln>
        </p:spPr>
      </p:pic>
      <p:pic>
        <p:nvPicPr>
          <p:cNvPr id="278" name="Google Shape;278;g2eec8c2ade3_1_0"/>
          <p:cNvPicPr preferRelativeResize="0"/>
          <p:nvPr/>
        </p:nvPicPr>
        <p:blipFill rotWithShape="1">
          <a:blip r:embed="rId4">
            <a:alphaModFix/>
          </a:blip>
          <a:srcRect b="0" l="0" r="0" t="0"/>
          <a:stretch/>
        </p:blipFill>
        <p:spPr>
          <a:xfrm>
            <a:off x="8177157" y="2463031"/>
            <a:ext cx="3539837" cy="240299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6"/>
          <p:cNvSpPr txBox="1"/>
          <p:nvPr>
            <p:ph type="ctrTitle"/>
          </p:nvPr>
        </p:nvSpPr>
        <p:spPr>
          <a:xfrm>
            <a:off x="475006" y="581850"/>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284" name="Google Shape;284;p16"/>
          <p:cNvSpPr txBox="1"/>
          <p:nvPr>
            <p:ph idx="1" type="subTitle"/>
          </p:nvPr>
        </p:nvSpPr>
        <p:spPr>
          <a:xfrm>
            <a:off x="553656" y="1414231"/>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Stock alert situation</a:t>
            </a:r>
            <a:endParaRPr sz="3000">
              <a:highlight>
                <a:srgbClr val="FFFFFF"/>
              </a:highlight>
            </a:endParaRPr>
          </a:p>
          <a:p>
            <a:pPr indent="-342900" lvl="0" marL="342900" rtl="0" algn="l">
              <a:lnSpc>
                <a:spcPct val="135714"/>
              </a:lnSpc>
              <a:spcBef>
                <a:spcPts val="0"/>
              </a:spcBef>
              <a:spcAft>
                <a:spcPts val="0"/>
              </a:spcAft>
              <a:buClr>
                <a:schemeClr val="dk1"/>
              </a:buClr>
              <a:buSzPts val="2500"/>
              <a:buFont typeface="Calibri"/>
              <a:buChar char="-"/>
            </a:pPr>
            <a:r>
              <a:rPr lang="zh-HK" sz="2500">
                <a:highlight>
                  <a:srgbClr val="FFFFFF"/>
                </a:highlight>
              </a:rPr>
              <a:t>Nearly 90% : in stock </a:t>
            </a:r>
            <a:endParaRPr sz="2500">
              <a:highlight>
                <a:srgbClr val="FFFFFF"/>
              </a:highlight>
            </a:endParaRPr>
          </a:p>
          <a:p>
            <a:pPr indent="-342900" lvl="0" marL="342900" rtl="0" algn="l">
              <a:lnSpc>
                <a:spcPct val="135714"/>
              </a:lnSpc>
              <a:spcBef>
                <a:spcPts val="0"/>
              </a:spcBef>
              <a:spcAft>
                <a:spcPts val="0"/>
              </a:spcAft>
              <a:buClr>
                <a:schemeClr val="dk1"/>
              </a:buClr>
              <a:buSzPts val="2500"/>
              <a:buFont typeface="Calibri"/>
              <a:buChar char="-"/>
            </a:pPr>
            <a:r>
              <a:rPr lang="zh-HK" sz="2500">
                <a:highlight>
                  <a:srgbClr val="FFFFFF"/>
                </a:highlight>
              </a:rPr>
              <a:t>9% : out of stock</a:t>
            </a:r>
            <a:endParaRPr/>
          </a:p>
          <a:p>
            <a:pPr indent="-342900" lvl="0" marL="342900" rtl="0" algn="l">
              <a:lnSpc>
                <a:spcPct val="135714"/>
              </a:lnSpc>
              <a:spcBef>
                <a:spcPts val="0"/>
              </a:spcBef>
              <a:spcAft>
                <a:spcPts val="0"/>
              </a:spcAft>
              <a:buClr>
                <a:schemeClr val="dk1"/>
              </a:buClr>
              <a:buSzPts val="2500"/>
              <a:buFont typeface="Calibri"/>
              <a:buChar char="-"/>
            </a:pPr>
            <a:r>
              <a:rPr lang="zh-HK" sz="2500">
                <a:highlight>
                  <a:srgbClr val="FFFFFF"/>
                </a:highlight>
              </a:rPr>
              <a:t>1% : </a:t>
            </a:r>
            <a:r>
              <a:rPr lang="zh-HK" sz="2500">
                <a:highlight>
                  <a:srgbClr val="FFFFFF"/>
                </a:highlight>
                <a:latin typeface="Calibri"/>
                <a:ea typeface="Calibri"/>
                <a:cs typeface="Calibri"/>
                <a:sym typeface="Calibri"/>
              </a:rPr>
              <a:t>un</a:t>
            </a:r>
            <a:r>
              <a:rPr lang="zh-HK" sz="2500">
                <a:latin typeface="Calibri"/>
                <a:ea typeface="Calibri"/>
                <a:cs typeface="Calibri"/>
                <a:sym typeface="Calibri"/>
              </a:rPr>
              <a:t>available in Hong Kong</a:t>
            </a:r>
            <a:endParaRPr sz="2500">
              <a:highlight>
                <a:srgbClr val="FFFFFF"/>
              </a:highlight>
            </a:endParaRPr>
          </a:p>
        </p:txBody>
      </p:sp>
      <p:pic>
        <p:nvPicPr>
          <p:cNvPr id="285" name="Google Shape;285;p16"/>
          <p:cNvPicPr preferRelativeResize="0"/>
          <p:nvPr/>
        </p:nvPicPr>
        <p:blipFill rotWithShape="1">
          <a:blip r:embed="rId3">
            <a:alphaModFix/>
          </a:blip>
          <a:srcRect b="0" l="0" r="0" t="0"/>
          <a:stretch/>
        </p:blipFill>
        <p:spPr>
          <a:xfrm>
            <a:off x="855688" y="3999171"/>
            <a:ext cx="9591136" cy="2034484"/>
          </a:xfrm>
          <a:prstGeom prst="rect">
            <a:avLst/>
          </a:prstGeom>
          <a:noFill/>
          <a:ln>
            <a:noFill/>
          </a:ln>
        </p:spPr>
      </p:pic>
      <p:pic>
        <p:nvPicPr>
          <p:cNvPr id="286" name="Google Shape;286;p16"/>
          <p:cNvPicPr preferRelativeResize="0"/>
          <p:nvPr/>
        </p:nvPicPr>
        <p:blipFill rotWithShape="1">
          <a:blip r:embed="rId4">
            <a:alphaModFix/>
          </a:blip>
          <a:srcRect b="0" l="0" r="0" t="0"/>
          <a:stretch/>
        </p:blipFill>
        <p:spPr>
          <a:xfrm>
            <a:off x="7959437" y="1702611"/>
            <a:ext cx="3107926" cy="188039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14"/>
          <p:cNvSpPr txBox="1"/>
          <p:nvPr>
            <p:ph type="ctrTitle"/>
          </p:nvPr>
        </p:nvSpPr>
        <p:spPr>
          <a:xfrm>
            <a:off x="475006" y="581850"/>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292" name="Google Shape;292;p14"/>
          <p:cNvSpPr txBox="1"/>
          <p:nvPr>
            <p:ph idx="1" type="subTitle"/>
          </p:nvPr>
        </p:nvSpPr>
        <p:spPr>
          <a:xfrm>
            <a:off x="475006" y="1322550"/>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Volume in ml </a:t>
            </a:r>
            <a:endParaRPr/>
          </a:p>
          <a:p>
            <a:pPr indent="0" lvl="0" marL="0" rtl="0" algn="l">
              <a:lnSpc>
                <a:spcPct val="135714"/>
              </a:lnSpc>
              <a:spcBef>
                <a:spcPts val="0"/>
              </a:spcBef>
              <a:spcAft>
                <a:spcPts val="0"/>
              </a:spcAft>
              <a:buClr>
                <a:schemeClr val="dk1"/>
              </a:buClr>
              <a:buSzPts val="3200"/>
              <a:buNone/>
            </a:pPr>
            <a:r>
              <a:rPr lang="zh-HK" sz="2500">
                <a:highlight>
                  <a:srgbClr val="FFFFFF"/>
                </a:highlight>
              </a:rPr>
              <a:t>Mean: 294</a:t>
            </a:r>
            <a:endParaRPr/>
          </a:p>
          <a:p>
            <a:pPr indent="0" lvl="0" marL="0" rtl="0" algn="l">
              <a:lnSpc>
                <a:spcPct val="135714"/>
              </a:lnSpc>
              <a:spcBef>
                <a:spcPts val="0"/>
              </a:spcBef>
              <a:spcAft>
                <a:spcPts val="0"/>
              </a:spcAft>
              <a:buClr>
                <a:schemeClr val="dk1"/>
              </a:buClr>
              <a:buSzPts val="3200"/>
              <a:buNone/>
            </a:pPr>
            <a:r>
              <a:rPr lang="zh-HK" sz="2500">
                <a:highlight>
                  <a:srgbClr val="FFFFFF"/>
                </a:highlight>
              </a:rPr>
              <a:t>Max  : 750 (about </a:t>
            </a:r>
            <a:r>
              <a:rPr b="1" lang="zh-HK" sz="2500">
                <a:highlight>
                  <a:srgbClr val="FFFFFF"/>
                </a:highlight>
              </a:rPr>
              <a:t>2.5 times </a:t>
            </a:r>
            <a:r>
              <a:rPr lang="zh-HK" sz="2500">
                <a:highlight>
                  <a:srgbClr val="FFFFFF"/>
                </a:highlight>
              </a:rPr>
              <a:t>higher than average)</a:t>
            </a:r>
            <a:endParaRPr sz="2500">
              <a:highlight>
                <a:srgbClr val="FFFFFF"/>
              </a:highlight>
            </a:endParaRPr>
          </a:p>
        </p:txBody>
      </p:sp>
      <p:pic>
        <p:nvPicPr>
          <p:cNvPr id="293" name="Google Shape;293;p14"/>
          <p:cNvPicPr preferRelativeResize="0"/>
          <p:nvPr/>
        </p:nvPicPr>
        <p:blipFill rotWithShape="1">
          <a:blip r:embed="rId3">
            <a:alphaModFix/>
          </a:blip>
          <a:srcRect b="0" l="0" r="0" t="0"/>
          <a:stretch/>
        </p:blipFill>
        <p:spPr>
          <a:xfrm>
            <a:off x="475006" y="3154015"/>
            <a:ext cx="11069782" cy="3448838"/>
          </a:xfrm>
          <a:prstGeom prst="rect">
            <a:avLst/>
          </a:prstGeom>
          <a:noFill/>
          <a:ln>
            <a:noFill/>
          </a:ln>
        </p:spPr>
      </p:pic>
      <p:pic>
        <p:nvPicPr>
          <p:cNvPr descr="A group of bottles of liquid&#10;&#10;Description automatically generated" id="294" name="Google Shape;294;p14"/>
          <p:cNvPicPr preferRelativeResize="0"/>
          <p:nvPr/>
        </p:nvPicPr>
        <p:blipFill rotWithShape="1">
          <a:blip r:embed="rId4">
            <a:alphaModFix/>
          </a:blip>
          <a:srcRect b="0" l="0" r="0" t="0"/>
          <a:stretch/>
        </p:blipFill>
        <p:spPr>
          <a:xfrm>
            <a:off x="7943967" y="772622"/>
            <a:ext cx="2656378" cy="265637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0"/>
          <p:cNvSpPr/>
          <p:nvPr/>
        </p:nvSpPr>
        <p:spPr>
          <a:xfrm>
            <a:off x="1823055" y="5008611"/>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6" name="Google Shape;96;p20"/>
          <p:cNvSpPr txBox="1"/>
          <p:nvPr>
            <p:ph type="title"/>
          </p:nvPr>
        </p:nvSpPr>
        <p:spPr>
          <a:xfrm>
            <a:off x="551526" y="245626"/>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alibri"/>
              <a:buNone/>
            </a:pPr>
            <a:r>
              <a:rPr b="1" lang="zh-HK" sz="5000">
                <a:latin typeface="Calibri"/>
                <a:ea typeface="Calibri"/>
                <a:cs typeface="Calibri"/>
                <a:sym typeface="Calibri"/>
              </a:rPr>
              <a:t>Agenda </a:t>
            </a:r>
            <a:endParaRPr/>
          </a:p>
        </p:txBody>
      </p:sp>
      <p:sp>
        <p:nvSpPr>
          <p:cNvPr id="97" name="Google Shape;97;p20"/>
          <p:cNvSpPr/>
          <p:nvPr/>
        </p:nvSpPr>
        <p:spPr>
          <a:xfrm>
            <a:off x="1814160" y="2192128"/>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8" name="Google Shape;98;p20"/>
          <p:cNvSpPr txBox="1"/>
          <p:nvPr/>
        </p:nvSpPr>
        <p:spPr>
          <a:xfrm>
            <a:off x="2047743" y="2275813"/>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02</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99" name="Google Shape;99;p20"/>
          <p:cNvSpPr txBox="1"/>
          <p:nvPr/>
        </p:nvSpPr>
        <p:spPr>
          <a:xfrm>
            <a:off x="2799508" y="2853676"/>
            <a:ext cx="6838500" cy="45510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750"/>
              </a:spcBef>
              <a:spcAft>
                <a:spcPts val="0"/>
              </a:spcAft>
              <a:buClr>
                <a:srgbClr val="083329"/>
              </a:buClr>
              <a:buSzPts val="1200"/>
              <a:buFont typeface="Arial"/>
              <a:buNone/>
            </a:pPr>
            <a:r>
              <a:rPr b="1" i="0" lang="zh-HK" sz="3000" u="none" cap="none" strike="noStrike">
                <a:solidFill>
                  <a:srgbClr val="184037"/>
                </a:solidFill>
                <a:latin typeface="Calibri"/>
                <a:ea typeface="Calibri"/>
                <a:cs typeface="Calibri"/>
                <a:sym typeface="Calibri"/>
              </a:rPr>
              <a:t>Data Preprocessing</a:t>
            </a:r>
            <a:endParaRPr b="1" i="0" sz="1200" u="none" cap="none" strike="noStrike">
              <a:solidFill>
                <a:srgbClr val="003329"/>
              </a:solidFill>
              <a:latin typeface="Calibri"/>
              <a:ea typeface="Calibri"/>
              <a:cs typeface="Calibri"/>
              <a:sym typeface="Calibri"/>
            </a:endParaRPr>
          </a:p>
        </p:txBody>
      </p:sp>
      <p:sp>
        <p:nvSpPr>
          <p:cNvPr id="100" name="Google Shape;100;p20"/>
          <p:cNvSpPr/>
          <p:nvPr/>
        </p:nvSpPr>
        <p:spPr>
          <a:xfrm>
            <a:off x="1814160" y="1492864"/>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1" name="Google Shape;101;p20"/>
          <p:cNvSpPr txBox="1"/>
          <p:nvPr/>
        </p:nvSpPr>
        <p:spPr>
          <a:xfrm>
            <a:off x="2047743" y="1562767"/>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01</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02" name="Google Shape;102;p20"/>
          <p:cNvSpPr txBox="1"/>
          <p:nvPr/>
        </p:nvSpPr>
        <p:spPr>
          <a:xfrm>
            <a:off x="2794340" y="1562767"/>
            <a:ext cx="4175004"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rgbClr val="184037"/>
              </a:buClr>
              <a:buSzPts val="3000"/>
              <a:buFont typeface="Arial"/>
              <a:buNone/>
            </a:pPr>
            <a:r>
              <a:rPr b="1" i="0" lang="zh-HK" sz="3000" u="none" cap="none" strike="noStrike">
                <a:solidFill>
                  <a:srgbClr val="184037"/>
                </a:solidFill>
                <a:latin typeface="Calibri"/>
                <a:ea typeface="Calibri"/>
                <a:cs typeface="Calibri"/>
                <a:sym typeface="Calibri"/>
              </a:rPr>
              <a:t>Project Objective &amp; Flow</a:t>
            </a:r>
            <a:endParaRPr b="1" i="0" sz="1200" u="none" cap="none" strike="noStrike">
              <a:solidFill>
                <a:srgbClr val="00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03" name="Google Shape;103;p20"/>
          <p:cNvSpPr/>
          <p:nvPr/>
        </p:nvSpPr>
        <p:spPr>
          <a:xfrm>
            <a:off x="1814160" y="2882262"/>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4" name="Google Shape;104;p20"/>
          <p:cNvSpPr txBox="1"/>
          <p:nvPr/>
        </p:nvSpPr>
        <p:spPr>
          <a:xfrm>
            <a:off x="2047743" y="2953459"/>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03</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05" name="Google Shape;105;p20"/>
          <p:cNvSpPr txBox="1"/>
          <p:nvPr/>
        </p:nvSpPr>
        <p:spPr>
          <a:xfrm>
            <a:off x="2794340" y="2256887"/>
            <a:ext cx="10111200" cy="455100"/>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rgbClr val="184037"/>
              </a:buClr>
              <a:buSzPts val="3000"/>
              <a:buFont typeface="Arial"/>
              <a:buNone/>
            </a:pPr>
            <a:r>
              <a:rPr b="1" i="0" lang="zh-HK" sz="3000" u="none" cap="none" strike="noStrike">
                <a:solidFill>
                  <a:srgbClr val="184037"/>
                </a:solidFill>
                <a:latin typeface="Calibri"/>
                <a:ea typeface="Calibri"/>
                <a:cs typeface="Calibri"/>
                <a:sym typeface="Calibri"/>
              </a:rPr>
              <a:t>Web Scraping (Product information &amp; Customer reviews)</a:t>
            </a:r>
            <a:endParaRPr b="1" i="0" sz="3000" u="none" cap="none" strike="noStrike">
              <a:solidFill>
                <a:srgbClr val="184037"/>
              </a:solidFill>
              <a:latin typeface="Calibri"/>
              <a:ea typeface="Calibri"/>
              <a:cs typeface="Calibri"/>
              <a:sym typeface="Calibri"/>
            </a:endParaRPr>
          </a:p>
        </p:txBody>
      </p:sp>
      <p:sp>
        <p:nvSpPr>
          <p:cNvPr id="106" name="Google Shape;106;p20"/>
          <p:cNvSpPr/>
          <p:nvPr/>
        </p:nvSpPr>
        <p:spPr>
          <a:xfrm>
            <a:off x="1814160" y="3572691"/>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7" name="Google Shape;107;p20"/>
          <p:cNvSpPr txBox="1"/>
          <p:nvPr/>
        </p:nvSpPr>
        <p:spPr>
          <a:xfrm>
            <a:off x="2047743" y="3656376"/>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04</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08" name="Google Shape;108;p20"/>
          <p:cNvSpPr txBox="1"/>
          <p:nvPr/>
        </p:nvSpPr>
        <p:spPr>
          <a:xfrm>
            <a:off x="2801164" y="3568340"/>
            <a:ext cx="9072900" cy="45510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750"/>
              </a:spcBef>
              <a:spcAft>
                <a:spcPts val="0"/>
              </a:spcAft>
              <a:buClr>
                <a:srgbClr val="083329"/>
              </a:buClr>
              <a:buSzPts val="1200"/>
              <a:buFont typeface="Arial"/>
              <a:buNone/>
            </a:pPr>
            <a:r>
              <a:rPr b="1" i="0" lang="zh-HK" sz="3000" u="none" cap="none" strike="noStrike">
                <a:solidFill>
                  <a:srgbClr val="184037"/>
                </a:solidFill>
                <a:latin typeface="Calibri"/>
                <a:ea typeface="Calibri"/>
                <a:cs typeface="Calibri"/>
                <a:sym typeface="Calibri"/>
              </a:rPr>
              <a:t>Data Visualisation </a:t>
            </a:r>
            <a:r>
              <a:rPr b="1" lang="zh-HK" sz="3000">
                <a:solidFill>
                  <a:srgbClr val="184037"/>
                </a:solidFill>
                <a:latin typeface="Calibri"/>
                <a:ea typeface="Calibri"/>
                <a:cs typeface="Calibri"/>
                <a:sym typeface="Calibri"/>
              </a:rPr>
              <a:t>with a D</a:t>
            </a:r>
            <a:r>
              <a:rPr b="1" i="0" lang="zh-HK" sz="3000" u="none" cap="none" strike="noStrike">
                <a:solidFill>
                  <a:srgbClr val="184037"/>
                </a:solidFill>
                <a:latin typeface="Calibri"/>
                <a:ea typeface="Calibri"/>
                <a:cs typeface="Calibri"/>
                <a:sym typeface="Calibri"/>
              </a:rPr>
              <a:t>ashboard</a:t>
            </a:r>
            <a:endParaRPr/>
          </a:p>
        </p:txBody>
      </p:sp>
      <p:sp>
        <p:nvSpPr>
          <p:cNvPr id="109" name="Google Shape;109;p20"/>
          <p:cNvSpPr/>
          <p:nvPr/>
        </p:nvSpPr>
        <p:spPr>
          <a:xfrm>
            <a:off x="1814160" y="4262398"/>
            <a:ext cx="848615" cy="532121"/>
          </a:xfrm>
          <a:prstGeom prst="roundRect">
            <a:avLst>
              <a:gd fmla="val 16667" name="adj"/>
            </a:avLst>
          </a:prstGeom>
          <a:solidFill>
            <a:srgbClr val="18403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0" name="Google Shape;110;p20"/>
          <p:cNvSpPr txBox="1"/>
          <p:nvPr/>
        </p:nvSpPr>
        <p:spPr>
          <a:xfrm>
            <a:off x="2047743" y="4346083"/>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05</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sp>
        <p:nvSpPr>
          <p:cNvPr id="111" name="Google Shape;111;p20"/>
          <p:cNvSpPr txBox="1"/>
          <p:nvPr/>
        </p:nvSpPr>
        <p:spPr>
          <a:xfrm>
            <a:off x="2828460" y="5085718"/>
            <a:ext cx="5695964"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rgbClr val="184037"/>
              </a:buClr>
              <a:buSzPts val="3000"/>
              <a:buFont typeface="Arial"/>
              <a:buNone/>
            </a:pPr>
            <a:r>
              <a:rPr b="1" i="0" lang="zh-HK" sz="3000" u="none" cap="none" strike="noStrike">
                <a:solidFill>
                  <a:srgbClr val="184037"/>
                </a:solidFill>
                <a:latin typeface="Calibri"/>
                <a:ea typeface="Calibri"/>
                <a:cs typeface="Calibri"/>
                <a:sym typeface="Calibri"/>
              </a:rPr>
              <a:t>Conclusions and Future Work</a:t>
            </a:r>
            <a:endParaRPr b="1" i="0" sz="1200" u="none" cap="none" strike="noStrike">
              <a:solidFill>
                <a:srgbClr val="083329"/>
              </a:solidFill>
              <a:latin typeface="Calibri"/>
              <a:ea typeface="Calibri"/>
              <a:cs typeface="Calibri"/>
              <a:sym typeface="Calibri"/>
            </a:endParaRPr>
          </a:p>
        </p:txBody>
      </p:sp>
      <p:sp>
        <p:nvSpPr>
          <p:cNvPr id="112" name="Google Shape;112;p20"/>
          <p:cNvSpPr txBox="1"/>
          <p:nvPr/>
        </p:nvSpPr>
        <p:spPr>
          <a:xfrm>
            <a:off x="2828446" y="4262400"/>
            <a:ext cx="7207500" cy="45510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750"/>
              </a:spcBef>
              <a:spcAft>
                <a:spcPts val="0"/>
              </a:spcAft>
              <a:buClr>
                <a:srgbClr val="083329"/>
              </a:buClr>
              <a:buSzPts val="1200"/>
              <a:buFont typeface="Arial"/>
              <a:buNone/>
            </a:pPr>
            <a:r>
              <a:rPr b="1" i="0" lang="zh-HK" sz="3000" u="none" cap="none" strike="noStrike">
                <a:solidFill>
                  <a:srgbClr val="184037"/>
                </a:solidFill>
                <a:latin typeface="Calibri"/>
                <a:ea typeface="Calibri"/>
                <a:cs typeface="Calibri"/>
                <a:sym typeface="Calibri"/>
              </a:rPr>
              <a:t>Sentiment Analysis o</a:t>
            </a:r>
            <a:r>
              <a:rPr b="1" lang="zh-HK" sz="3000">
                <a:solidFill>
                  <a:srgbClr val="184037"/>
                </a:solidFill>
                <a:latin typeface="Calibri"/>
                <a:ea typeface="Calibri"/>
                <a:cs typeface="Calibri"/>
                <a:sym typeface="Calibri"/>
              </a:rPr>
              <a:t>n Customer Reviews</a:t>
            </a:r>
            <a:endParaRPr/>
          </a:p>
        </p:txBody>
      </p:sp>
      <p:sp>
        <p:nvSpPr>
          <p:cNvPr id="113" name="Google Shape;113;p20"/>
          <p:cNvSpPr txBox="1"/>
          <p:nvPr/>
        </p:nvSpPr>
        <p:spPr>
          <a:xfrm>
            <a:off x="2047743" y="5067491"/>
            <a:ext cx="514798" cy="455014"/>
          </a:xfrm>
          <a:prstGeom prst="rect">
            <a:avLst/>
          </a:prstGeom>
          <a:noFill/>
          <a:ln>
            <a:noFill/>
          </a:ln>
        </p:spPr>
        <p:txBody>
          <a:bodyPr anchorCtr="0" anchor="t" bIns="0" lIns="0" spcFirstLastPara="1" rIns="0" wrap="square" tIns="0">
            <a:noAutofit/>
          </a:bodyPr>
          <a:lstStyle/>
          <a:p>
            <a:pPr indent="-171450" lvl="0" marL="171450" marR="0" rtl="0" algn="l">
              <a:lnSpc>
                <a:spcPct val="90000"/>
              </a:lnSpc>
              <a:spcBef>
                <a:spcPts val="0"/>
              </a:spcBef>
              <a:spcAft>
                <a:spcPts val="0"/>
              </a:spcAft>
              <a:buClr>
                <a:schemeClr val="lt1"/>
              </a:buClr>
              <a:buSzPts val="3000"/>
              <a:buFont typeface="Arial"/>
              <a:buNone/>
            </a:pPr>
            <a:r>
              <a:rPr b="1" i="0" lang="zh-HK" sz="3000" u="none" cap="none" strike="noStrike">
                <a:solidFill>
                  <a:schemeClr val="lt1"/>
                </a:solidFill>
                <a:latin typeface="Calibri"/>
                <a:ea typeface="Calibri"/>
                <a:cs typeface="Calibri"/>
                <a:sym typeface="Calibri"/>
              </a:rPr>
              <a:t>06</a:t>
            </a:r>
            <a:endParaRPr b="0" i="0" sz="1400" u="none" cap="none" strike="noStrike">
              <a:solidFill>
                <a:srgbClr val="000000"/>
              </a:solidFill>
              <a:latin typeface="Arial"/>
              <a:ea typeface="Arial"/>
              <a:cs typeface="Arial"/>
              <a:sym typeface="Arial"/>
            </a:endParaRPr>
          </a:p>
          <a:p>
            <a:pPr indent="-152400" lvl="0" marL="22860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83329"/>
              </a:solidFill>
              <a:latin typeface="Calibri"/>
              <a:ea typeface="Calibri"/>
              <a:cs typeface="Calibri"/>
              <a:sym typeface="Calibri"/>
            </a:endParaRPr>
          </a:p>
          <a:p>
            <a:pPr indent="0" lvl="0" marL="0" marR="0" rtl="0" algn="l">
              <a:lnSpc>
                <a:spcPct val="90000"/>
              </a:lnSpc>
              <a:spcBef>
                <a:spcPts val="750"/>
              </a:spcBef>
              <a:spcAft>
                <a:spcPts val="0"/>
              </a:spcAft>
              <a:buClr>
                <a:srgbClr val="083329"/>
              </a:buClr>
              <a:buSzPts val="1200"/>
              <a:buFont typeface="Arial"/>
              <a:buNone/>
            </a:pPr>
            <a:r>
              <a:t/>
            </a:r>
            <a:endParaRPr b="1" i="0" sz="1200" u="none" cap="none" strike="noStrike">
              <a:solidFill>
                <a:srgbClr val="003329"/>
              </a:solidFill>
              <a:latin typeface="Calibri"/>
              <a:ea typeface="Calibri"/>
              <a:cs typeface="Calibri"/>
              <a:sym typeface="Calibri"/>
            </a:endParaRPr>
          </a:p>
        </p:txBody>
      </p:sp>
      <p:pic>
        <p:nvPicPr>
          <p:cNvPr id="114" name="Google Shape;114;p20"/>
          <p:cNvPicPr preferRelativeResize="0"/>
          <p:nvPr/>
        </p:nvPicPr>
        <p:blipFill rotWithShape="1">
          <a:blip r:embed="rId3">
            <a:alphaModFix/>
          </a:blip>
          <a:srcRect b="0" l="0" r="0" t="0"/>
          <a:stretch/>
        </p:blipFill>
        <p:spPr>
          <a:xfrm>
            <a:off x="7924557" y="5274671"/>
            <a:ext cx="4041597" cy="125859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13"/>
          <p:cNvSpPr txBox="1"/>
          <p:nvPr>
            <p:ph type="ctrTitle"/>
          </p:nvPr>
        </p:nvSpPr>
        <p:spPr>
          <a:xfrm>
            <a:off x="475006" y="581850"/>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300" name="Google Shape;300;p13"/>
          <p:cNvSpPr txBox="1"/>
          <p:nvPr>
            <p:ph idx="1" type="subTitle"/>
          </p:nvPr>
        </p:nvSpPr>
        <p:spPr>
          <a:xfrm>
            <a:off x="475006" y="1322550"/>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Price per ml</a:t>
            </a:r>
            <a:endParaRPr/>
          </a:p>
          <a:p>
            <a:pPr indent="0" lvl="0" marL="0" rtl="0" algn="l">
              <a:lnSpc>
                <a:spcPct val="135714"/>
              </a:lnSpc>
              <a:spcBef>
                <a:spcPts val="0"/>
              </a:spcBef>
              <a:spcAft>
                <a:spcPts val="0"/>
              </a:spcAft>
              <a:buClr>
                <a:schemeClr val="dk1"/>
              </a:buClr>
              <a:buSzPts val="3200"/>
              <a:buNone/>
            </a:pPr>
            <a:r>
              <a:rPr lang="zh-HK" sz="2500">
                <a:highlight>
                  <a:srgbClr val="FFFFFF"/>
                </a:highlight>
              </a:rPr>
              <a:t>Mean: 0.42</a:t>
            </a:r>
            <a:endParaRPr/>
          </a:p>
          <a:p>
            <a:pPr indent="0" lvl="0" marL="0" rtl="0" algn="l">
              <a:lnSpc>
                <a:spcPct val="135714"/>
              </a:lnSpc>
              <a:spcBef>
                <a:spcPts val="0"/>
              </a:spcBef>
              <a:spcAft>
                <a:spcPts val="0"/>
              </a:spcAft>
              <a:buClr>
                <a:schemeClr val="dk1"/>
              </a:buClr>
              <a:buSzPts val="3200"/>
              <a:buNone/>
            </a:pPr>
            <a:r>
              <a:rPr lang="zh-HK" sz="2500">
                <a:highlight>
                  <a:srgbClr val="FFFFFF"/>
                </a:highlight>
              </a:rPr>
              <a:t>Max  : 3.14 (about </a:t>
            </a:r>
            <a:r>
              <a:rPr b="1" lang="zh-HK" sz="2500">
                <a:highlight>
                  <a:srgbClr val="FFFFFF"/>
                </a:highlight>
              </a:rPr>
              <a:t>7 times </a:t>
            </a:r>
            <a:r>
              <a:rPr lang="zh-HK" sz="2500">
                <a:highlight>
                  <a:srgbClr val="FFFFFF"/>
                </a:highlight>
              </a:rPr>
              <a:t>higher than average)</a:t>
            </a:r>
            <a:endParaRPr sz="2500">
              <a:highlight>
                <a:srgbClr val="FFFFFF"/>
              </a:highlight>
            </a:endParaRPr>
          </a:p>
        </p:txBody>
      </p:sp>
      <p:pic>
        <p:nvPicPr>
          <p:cNvPr id="301" name="Google Shape;301;p13"/>
          <p:cNvPicPr preferRelativeResize="0"/>
          <p:nvPr/>
        </p:nvPicPr>
        <p:blipFill rotWithShape="1">
          <a:blip r:embed="rId3">
            <a:alphaModFix/>
          </a:blip>
          <a:srcRect b="0" l="0" r="0" t="0"/>
          <a:stretch/>
        </p:blipFill>
        <p:spPr>
          <a:xfrm>
            <a:off x="579025" y="3321136"/>
            <a:ext cx="9987161" cy="3116707"/>
          </a:xfrm>
          <a:prstGeom prst="rect">
            <a:avLst/>
          </a:prstGeom>
          <a:noFill/>
          <a:ln>
            <a:noFill/>
          </a:ln>
        </p:spPr>
      </p:pic>
      <p:pic>
        <p:nvPicPr>
          <p:cNvPr id="302" name="Google Shape;302;p13"/>
          <p:cNvPicPr preferRelativeResize="0"/>
          <p:nvPr/>
        </p:nvPicPr>
        <p:blipFill rotWithShape="1">
          <a:blip r:embed="rId4">
            <a:alphaModFix/>
          </a:blip>
          <a:srcRect b="0" l="0" r="0" t="0"/>
          <a:stretch/>
        </p:blipFill>
        <p:spPr>
          <a:xfrm>
            <a:off x="8320548" y="1218600"/>
            <a:ext cx="1916310" cy="189471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15"/>
          <p:cNvSpPr txBox="1"/>
          <p:nvPr>
            <p:ph type="ctrTitle"/>
          </p:nvPr>
        </p:nvSpPr>
        <p:spPr>
          <a:xfrm>
            <a:off x="475006" y="581850"/>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308" name="Google Shape;308;p15"/>
          <p:cNvSpPr txBox="1"/>
          <p:nvPr>
            <p:ph idx="1" type="subTitle"/>
          </p:nvPr>
        </p:nvSpPr>
        <p:spPr>
          <a:xfrm>
            <a:off x="546729" y="1533080"/>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A big gap in first available date.</a:t>
            </a:r>
            <a:endParaRPr sz="3000">
              <a:highlight>
                <a:srgbClr val="FFFFFF"/>
              </a:highlight>
            </a:endParaRPr>
          </a:p>
        </p:txBody>
      </p:sp>
      <p:pic>
        <p:nvPicPr>
          <p:cNvPr id="309" name="Google Shape;309;p15"/>
          <p:cNvPicPr preferRelativeResize="0"/>
          <p:nvPr/>
        </p:nvPicPr>
        <p:blipFill rotWithShape="1">
          <a:blip r:embed="rId3">
            <a:alphaModFix/>
          </a:blip>
          <a:srcRect b="0" l="0" r="0" t="0"/>
          <a:stretch/>
        </p:blipFill>
        <p:spPr>
          <a:xfrm>
            <a:off x="546729" y="2624453"/>
            <a:ext cx="10819875" cy="3235501"/>
          </a:xfrm>
          <a:prstGeom prst="rect">
            <a:avLst/>
          </a:prstGeom>
          <a:noFill/>
          <a:ln>
            <a:noFill/>
          </a:ln>
        </p:spPr>
      </p:pic>
      <p:sp>
        <p:nvSpPr>
          <p:cNvPr id="310" name="Google Shape;310;p15"/>
          <p:cNvSpPr/>
          <p:nvPr/>
        </p:nvSpPr>
        <p:spPr>
          <a:xfrm>
            <a:off x="4328757" y="3366655"/>
            <a:ext cx="2778625" cy="526438"/>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311" name="Google Shape;311;p15"/>
          <p:cNvPicPr preferRelativeResize="0"/>
          <p:nvPr/>
        </p:nvPicPr>
        <p:blipFill rotWithShape="1">
          <a:blip r:embed="rId4">
            <a:alphaModFix/>
          </a:blip>
          <a:srcRect b="0" l="0" r="0" t="0"/>
          <a:stretch/>
        </p:blipFill>
        <p:spPr>
          <a:xfrm>
            <a:off x="7946424" y="1280562"/>
            <a:ext cx="2656325" cy="15653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55"/>
          <p:cNvSpPr txBox="1"/>
          <p:nvPr>
            <p:ph type="ctrTitle"/>
          </p:nvPr>
        </p:nvSpPr>
        <p:spPr>
          <a:xfrm>
            <a:off x="475006" y="581850"/>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t>Data Exploration</a:t>
            </a:r>
            <a:endParaRPr sz="5000">
              <a:latin typeface="Calibri"/>
              <a:ea typeface="Calibri"/>
              <a:cs typeface="Calibri"/>
              <a:sym typeface="Calibri"/>
            </a:endParaRPr>
          </a:p>
        </p:txBody>
      </p:sp>
      <p:sp>
        <p:nvSpPr>
          <p:cNvPr id="317" name="Google Shape;317;p55"/>
          <p:cNvSpPr txBox="1"/>
          <p:nvPr>
            <p:ph idx="1" type="subTitle"/>
          </p:nvPr>
        </p:nvSpPr>
        <p:spPr>
          <a:xfrm>
            <a:off x="546728" y="1377410"/>
            <a:ext cx="10195200" cy="2743200"/>
          </a:xfrm>
          <a:prstGeom prst="rect">
            <a:avLst/>
          </a:prstGeom>
          <a:noFill/>
          <a:ln>
            <a:noFill/>
          </a:ln>
        </p:spPr>
        <p:txBody>
          <a:bodyPr anchorCtr="0" anchor="t" bIns="45700" lIns="91425" spcFirstLastPara="1" rIns="91425" wrap="square" tIns="45700">
            <a:normAutofit/>
          </a:bodyPr>
          <a:lstStyle/>
          <a:p>
            <a:pPr indent="0" lvl="0" marL="0" rtl="0" algn="l">
              <a:lnSpc>
                <a:spcPct val="135714"/>
              </a:lnSpc>
              <a:spcBef>
                <a:spcPts val="0"/>
              </a:spcBef>
              <a:spcAft>
                <a:spcPts val="0"/>
              </a:spcAft>
              <a:buClr>
                <a:schemeClr val="dk1"/>
              </a:buClr>
              <a:buSzPts val="3200"/>
              <a:buNone/>
            </a:pPr>
            <a:r>
              <a:rPr lang="zh-HK" sz="3000">
                <a:highlight>
                  <a:srgbClr val="FFFFFF"/>
                </a:highlight>
              </a:rPr>
              <a:t>Rating</a:t>
            </a:r>
            <a:endParaRPr sz="3000">
              <a:highlight>
                <a:srgbClr val="FFFFFF"/>
              </a:highlight>
            </a:endParaRPr>
          </a:p>
          <a:p>
            <a:pPr indent="0" lvl="0" marL="0" rtl="0" algn="l">
              <a:lnSpc>
                <a:spcPct val="135714"/>
              </a:lnSpc>
              <a:spcBef>
                <a:spcPts val="0"/>
              </a:spcBef>
              <a:spcAft>
                <a:spcPts val="0"/>
              </a:spcAft>
              <a:buClr>
                <a:schemeClr val="dk1"/>
              </a:buClr>
              <a:buSzPts val="2500"/>
              <a:buNone/>
            </a:pPr>
            <a:r>
              <a:rPr lang="zh-HK" sz="2500">
                <a:highlight>
                  <a:srgbClr val="FFFFFF"/>
                </a:highlight>
              </a:rPr>
              <a:t>Mean: 4.56</a:t>
            </a:r>
            <a:endParaRPr sz="2500">
              <a:highlight>
                <a:srgbClr val="FFFFFF"/>
              </a:highlight>
            </a:endParaRPr>
          </a:p>
        </p:txBody>
      </p:sp>
      <p:pic>
        <p:nvPicPr>
          <p:cNvPr id="318" name="Google Shape;318;p55"/>
          <p:cNvPicPr preferRelativeResize="0"/>
          <p:nvPr/>
        </p:nvPicPr>
        <p:blipFill rotWithShape="1">
          <a:blip r:embed="rId3">
            <a:alphaModFix/>
          </a:blip>
          <a:srcRect b="0" l="0" r="0" t="0"/>
          <a:stretch/>
        </p:blipFill>
        <p:spPr>
          <a:xfrm>
            <a:off x="609600" y="2946875"/>
            <a:ext cx="11277600" cy="3329275"/>
          </a:xfrm>
          <a:prstGeom prst="rect">
            <a:avLst/>
          </a:prstGeom>
          <a:noFill/>
          <a:ln>
            <a:noFill/>
          </a:ln>
        </p:spPr>
      </p:pic>
      <p:pic>
        <p:nvPicPr>
          <p:cNvPr id="319" name="Google Shape;319;p55"/>
          <p:cNvPicPr preferRelativeResize="0"/>
          <p:nvPr/>
        </p:nvPicPr>
        <p:blipFill rotWithShape="1">
          <a:blip r:embed="rId4">
            <a:alphaModFix/>
          </a:blip>
          <a:srcRect b="0" l="0" r="0" t="0"/>
          <a:stretch/>
        </p:blipFill>
        <p:spPr>
          <a:xfrm>
            <a:off x="9091377" y="682684"/>
            <a:ext cx="2020955" cy="198087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17"/>
          <p:cNvSpPr txBox="1"/>
          <p:nvPr>
            <p:ph type="ctrTitle"/>
          </p:nvPr>
        </p:nvSpPr>
        <p:spPr>
          <a:xfrm>
            <a:off x="495787" y="741177"/>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135714"/>
              </a:lnSpc>
              <a:spcBef>
                <a:spcPts val="0"/>
              </a:spcBef>
              <a:spcAft>
                <a:spcPts val="0"/>
              </a:spcAft>
              <a:buClr>
                <a:schemeClr val="dk1"/>
              </a:buClr>
              <a:buSzPts val="3200"/>
              <a:buNone/>
            </a:pPr>
            <a:r>
              <a:rPr b="1" i="0" lang="zh-HK" sz="5400" u="none" cap="none" strike="noStrike">
                <a:solidFill>
                  <a:srgbClr val="1A1A1A"/>
                </a:solidFill>
                <a:latin typeface="Calibri"/>
                <a:ea typeface="Calibri"/>
                <a:cs typeface="Calibri"/>
                <a:sym typeface="Calibri"/>
              </a:rPr>
              <a:t>Heatmap</a:t>
            </a:r>
            <a:endParaRPr sz="2800">
              <a:highlight>
                <a:srgbClr val="FFFFFF"/>
              </a:highlight>
            </a:endParaRPr>
          </a:p>
        </p:txBody>
      </p:sp>
      <p:sp>
        <p:nvSpPr>
          <p:cNvPr id="325" name="Google Shape;325;p17"/>
          <p:cNvSpPr txBox="1"/>
          <p:nvPr>
            <p:ph idx="1" type="subTitle"/>
          </p:nvPr>
        </p:nvSpPr>
        <p:spPr>
          <a:xfrm>
            <a:off x="4343381" y="4105737"/>
            <a:ext cx="7714711" cy="3179318"/>
          </a:xfrm>
          <a:prstGeom prst="rect">
            <a:avLst/>
          </a:prstGeom>
          <a:noFill/>
          <a:ln>
            <a:noFill/>
          </a:ln>
        </p:spPr>
        <p:txBody>
          <a:bodyPr anchorCtr="0" anchor="t" bIns="45700" lIns="91425" spcFirstLastPara="1" rIns="91425" wrap="square" tIns="45700">
            <a:noAutofit/>
          </a:bodyPr>
          <a:lstStyle/>
          <a:p>
            <a:pPr indent="0" lvl="0" marL="50800" rtl="0" algn="l">
              <a:lnSpc>
                <a:spcPct val="90000"/>
              </a:lnSpc>
              <a:spcBef>
                <a:spcPts val="1000"/>
              </a:spcBef>
              <a:spcAft>
                <a:spcPts val="0"/>
              </a:spcAft>
              <a:buSzPts val="2400"/>
              <a:buNone/>
            </a:pPr>
            <a:r>
              <a:rPr b="0" i="0" lang="zh-HK" sz="2000">
                <a:latin typeface="Calibri"/>
                <a:ea typeface="Calibri"/>
                <a:cs typeface="Calibri"/>
                <a:sym typeface="Calibri"/>
              </a:rPr>
              <a:t>1. </a:t>
            </a:r>
            <a:r>
              <a:rPr b="1" i="0" lang="zh-HK" sz="2000">
                <a:latin typeface="Calibri"/>
                <a:ea typeface="Calibri"/>
                <a:cs typeface="Calibri"/>
                <a:sym typeface="Calibri"/>
              </a:rPr>
              <a:t>No. of reviews</a:t>
            </a:r>
            <a:r>
              <a:rPr b="0" i="0" lang="zh-HK" sz="2000">
                <a:latin typeface="Calibri"/>
                <a:ea typeface="Calibri"/>
                <a:cs typeface="Calibri"/>
                <a:sym typeface="Calibri"/>
              </a:rPr>
              <a:t> is inversely proportional to </a:t>
            </a:r>
            <a:r>
              <a:rPr b="1" i="0" lang="zh-HK" sz="2000">
                <a:latin typeface="Calibri"/>
                <a:ea typeface="Calibri"/>
                <a:cs typeface="Calibri"/>
                <a:sym typeface="Calibri"/>
              </a:rPr>
              <a:t>discount</a:t>
            </a:r>
            <a:r>
              <a:rPr b="1" lang="zh-HK" sz="2000">
                <a:latin typeface="Calibri"/>
                <a:ea typeface="Calibri"/>
                <a:cs typeface="Calibri"/>
                <a:sym typeface="Calibri"/>
              </a:rPr>
              <a:t>%</a:t>
            </a:r>
            <a:r>
              <a:rPr lang="zh-HK" sz="2000">
                <a:latin typeface="Calibri"/>
                <a:ea typeface="Calibri"/>
                <a:cs typeface="Calibri"/>
                <a:sym typeface="Calibri"/>
              </a:rPr>
              <a:t>  (-0.303)</a:t>
            </a:r>
            <a:endParaRPr b="0" i="0" sz="2000">
              <a:latin typeface="Calibri"/>
              <a:ea typeface="Calibri"/>
              <a:cs typeface="Calibri"/>
              <a:sym typeface="Calibri"/>
            </a:endParaRPr>
          </a:p>
          <a:p>
            <a:pPr indent="0" lvl="0" marL="50800" rtl="0" algn="l">
              <a:lnSpc>
                <a:spcPct val="90000"/>
              </a:lnSpc>
              <a:spcBef>
                <a:spcPts val="1000"/>
              </a:spcBef>
              <a:spcAft>
                <a:spcPts val="0"/>
              </a:spcAft>
              <a:buSzPts val="2400"/>
              <a:buNone/>
            </a:pPr>
            <a:r>
              <a:rPr lang="zh-HK" sz="2000">
                <a:latin typeface="Calibri"/>
                <a:ea typeface="Calibri"/>
                <a:cs typeface="Calibri"/>
                <a:sym typeface="Calibri"/>
              </a:rPr>
              <a:t>    </a:t>
            </a:r>
            <a:r>
              <a:rPr b="0" i="0" lang="zh-HK" sz="2000" u="sng">
                <a:latin typeface="Calibri"/>
                <a:ea typeface="Calibri"/>
                <a:cs typeface="Calibri"/>
                <a:sym typeface="Calibri"/>
              </a:rPr>
              <a:t>Fewer</a:t>
            </a:r>
            <a:r>
              <a:rPr b="0" i="0" lang="zh-HK" sz="2000">
                <a:latin typeface="Calibri"/>
                <a:ea typeface="Calibri"/>
                <a:cs typeface="Calibri"/>
                <a:sym typeface="Calibri"/>
              </a:rPr>
              <a:t> reviews result in </a:t>
            </a:r>
            <a:r>
              <a:rPr b="0" i="0" lang="zh-HK" sz="2000" u="sng">
                <a:latin typeface="Calibri"/>
                <a:ea typeface="Calibri"/>
                <a:cs typeface="Calibri"/>
                <a:sym typeface="Calibri"/>
              </a:rPr>
              <a:t>greater</a:t>
            </a:r>
            <a:r>
              <a:rPr b="0" i="0" lang="zh-HK" sz="2000">
                <a:latin typeface="Calibri"/>
                <a:ea typeface="Calibri"/>
                <a:cs typeface="Calibri"/>
                <a:sym typeface="Calibri"/>
              </a:rPr>
              <a:t> discounts.</a:t>
            </a:r>
            <a:endParaRPr/>
          </a:p>
          <a:p>
            <a:pPr indent="0" lvl="0" marL="50800" rtl="0" algn="l">
              <a:lnSpc>
                <a:spcPct val="90000"/>
              </a:lnSpc>
              <a:spcBef>
                <a:spcPts val="1000"/>
              </a:spcBef>
              <a:spcAft>
                <a:spcPts val="0"/>
              </a:spcAft>
              <a:buSzPts val="2400"/>
              <a:buNone/>
            </a:pPr>
            <a:r>
              <a:rPr lang="zh-HK" sz="2000">
                <a:latin typeface="Calibri"/>
                <a:ea typeface="Calibri"/>
                <a:cs typeface="Calibri"/>
                <a:sym typeface="Calibri"/>
              </a:rPr>
              <a:t>2</a:t>
            </a:r>
            <a:r>
              <a:rPr b="0" i="0" lang="zh-HK" sz="2000">
                <a:latin typeface="Calibri"/>
                <a:ea typeface="Calibri"/>
                <a:cs typeface="Calibri"/>
                <a:sym typeface="Calibri"/>
              </a:rPr>
              <a:t>. </a:t>
            </a:r>
            <a:r>
              <a:rPr b="1" i="0" lang="zh-HK" sz="2000">
                <a:latin typeface="Calibri"/>
                <a:ea typeface="Calibri"/>
                <a:cs typeface="Calibri"/>
                <a:sym typeface="Calibri"/>
              </a:rPr>
              <a:t>Price per ml </a:t>
            </a:r>
            <a:r>
              <a:rPr b="0" i="0" lang="zh-HK" sz="2000">
                <a:latin typeface="Calibri"/>
                <a:ea typeface="Calibri"/>
                <a:cs typeface="Calibri"/>
                <a:sym typeface="Calibri"/>
              </a:rPr>
              <a:t>is influenced by </a:t>
            </a:r>
            <a:r>
              <a:rPr b="1" i="0" lang="zh-HK" sz="2000">
                <a:latin typeface="Calibri"/>
                <a:ea typeface="Calibri"/>
                <a:cs typeface="Calibri"/>
                <a:sym typeface="Calibri"/>
              </a:rPr>
              <a:t>brand</a:t>
            </a:r>
            <a:r>
              <a:rPr lang="zh-HK" sz="2000">
                <a:latin typeface="Calibri"/>
                <a:ea typeface="Calibri"/>
                <a:cs typeface="Calibri"/>
                <a:sym typeface="Calibri"/>
              </a:rPr>
              <a:t> (0.301)</a:t>
            </a:r>
            <a:endParaRPr/>
          </a:p>
          <a:p>
            <a:pPr indent="0" lvl="0" marL="50800" rtl="0" algn="l">
              <a:lnSpc>
                <a:spcPct val="90000"/>
              </a:lnSpc>
              <a:spcBef>
                <a:spcPts val="1000"/>
              </a:spcBef>
              <a:spcAft>
                <a:spcPts val="0"/>
              </a:spcAft>
              <a:buSzPts val="2400"/>
              <a:buNone/>
            </a:pPr>
            <a:r>
              <a:rPr lang="zh-HK" sz="2000">
                <a:latin typeface="Calibri"/>
                <a:ea typeface="Calibri"/>
                <a:cs typeface="Calibri"/>
                <a:sym typeface="Calibri"/>
              </a:rPr>
              <a:t>    </a:t>
            </a:r>
            <a:r>
              <a:rPr b="0" i="0" lang="zh-HK" sz="2000">
                <a:latin typeface="Calibri"/>
                <a:ea typeface="Calibri"/>
                <a:cs typeface="Calibri"/>
                <a:sym typeface="Calibri"/>
              </a:rPr>
              <a:t>Some brands are notably more expensive.</a:t>
            </a:r>
            <a:endParaRPr sz="2000">
              <a:latin typeface="Calibri"/>
              <a:ea typeface="Calibri"/>
              <a:cs typeface="Calibri"/>
              <a:sym typeface="Calibri"/>
            </a:endParaRPr>
          </a:p>
          <a:p>
            <a:pPr indent="0" lvl="0" marL="50800" rtl="0" algn="l">
              <a:lnSpc>
                <a:spcPct val="90000"/>
              </a:lnSpc>
              <a:spcBef>
                <a:spcPts val="1000"/>
              </a:spcBef>
              <a:spcAft>
                <a:spcPts val="0"/>
              </a:spcAft>
              <a:buSzPts val="2400"/>
              <a:buNone/>
            </a:pPr>
            <a:r>
              <a:rPr i="0" lang="zh-HK" sz="2000">
                <a:latin typeface="Calibri"/>
                <a:ea typeface="Calibri"/>
                <a:cs typeface="Calibri"/>
                <a:sym typeface="Calibri"/>
              </a:rPr>
              <a:t>3. </a:t>
            </a:r>
            <a:r>
              <a:rPr b="1" i="0" lang="zh-HK" sz="2000">
                <a:latin typeface="Calibri"/>
                <a:ea typeface="Calibri"/>
                <a:cs typeface="Calibri"/>
                <a:sym typeface="Calibri"/>
              </a:rPr>
              <a:t>Discount price </a:t>
            </a:r>
            <a:r>
              <a:rPr i="0" lang="zh-HK" sz="2000"/>
              <a:t>(</a:t>
            </a:r>
            <a:r>
              <a:rPr lang="zh-HK" sz="2000"/>
              <a:t>product prices) </a:t>
            </a:r>
            <a:r>
              <a:rPr b="0" i="0" lang="zh-HK" sz="2000">
                <a:latin typeface="Calibri"/>
                <a:ea typeface="Calibri"/>
                <a:cs typeface="Calibri"/>
                <a:sym typeface="Calibri"/>
              </a:rPr>
              <a:t>is proportional to </a:t>
            </a:r>
            <a:r>
              <a:rPr b="1" i="0" lang="zh-HK" sz="2000">
                <a:latin typeface="Calibri"/>
                <a:ea typeface="Calibri"/>
                <a:cs typeface="Calibri"/>
                <a:sym typeface="Calibri"/>
              </a:rPr>
              <a:t>price per ml </a:t>
            </a:r>
            <a:r>
              <a:rPr lang="zh-HK" sz="2000">
                <a:latin typeface="Calibri"/>
                <a:ea typeface="Calibri"/>
                <a:cs typeface="Calibri"/>
                <a:sym typeface="Calibri"/>
              </a:rPr>
              <a:t>(0.394)</a:t>
            </a:r>
            <a:endParaRPr b="0" i="0" sz="2000">
              <a:latin typeface="Calibri"/>
              <a:ea typeface="Calibri"/>
              <a:cs typeface="Calibri"/>
              <a:sym typeface="Calibri"/>
            </a:endParaRPr>
          </a:p>
          <a:p>
            <a:pPr indent="0" lvl="0" marL="50800" rtl="0" algn="l">
              <a:lnSpc>
                <a:spcPct val="90000"/>
              </a:lnSpc>
              <a:spcBef>
                <a:spcPts val="1000"/>
              </a:spcBef>
              <a:spcAft>
                <a:spcPts val="0"/>
              </a:spcAft>
              <a:buSzPts val="2400"/>
              <a:buNone/>
            </a:pPr>
            <a:r>
              <a:rPr lang="zh-HK" sz="2000">
                <a:latin typeface="Calibri"/>
                <a:ea typeface="Calibri"/>
                <a:cs typeface="Calibri"/>
                <a:sym typeface="Calibri"/>
              </a:rPr>
              <a:t>    </a:t>
            </a:r>
            <a:r>
              <a:rPr b="0" i="0" lang="zh-HK" sz="2000">
                <a:latin typeface="Calibri"/>
                <a:ea typeface="Calibri"/>
                <a:cs typeface="Calibri"/>
                <a:sym typeface="Calibri"/>
              </a:rPr>
              <a:t>Higher product prices lead to higher unit prices.</a:t>
            </a:r>
            <a:endParaRPr/>
          </a:p>
        </p:txBody>
      </p:sp>
      <p:pic>
        <p:nvPicPr>
          <p:cNvPr id="326" name="Google Shape;326;p17"/>
          <p:cNvPicPr preferRelativeResize="0"/>
          <p:nvPr/>
        </p:nvPicPr>
        <p:blipFill rotWithShape="1">
          <a:blip r:embed="rId3">
            <a:alphaModFix/>
          </a:blip>
          <a:srcRect b="0" l="0" r="0" t="0"/>
          <a:stretch/>
        </p:blipFill>
        <p:spPr>
          <a:xfrm>
            <a:off x="29651" y="2473261"/>
            <a:ext cx="3961614" cy="3336359"/>
          </a:xfrm>
          <a:prstGeom prst="rect">
            <a:avLst/>
          </a:prstGeom>
          <a:noFill/>
          <a:ln>
            <a:noFill/>
          </a:ln>
        </p:spPr>
      </p:pic>
      <p:pic>
        <p:nvPicPr>
          <p:cNvPr id="327" name="Google Shape;327;p17"/>
          <p:cNvPicPr preferRelativeResize="0"/>
          <p:nvPr/>
        </p:nvPicPr>
        <p:blipFill rotWithShape="1">
          <a:blip r:embed="rId4">
            <a:alphaModFix/>
          </a:blip>
          <a:srcRect b="0" l="0" r="0" t="0"/>
          <a:stretch/>
        </p:blipFill>
        <p:spPr>
          <a:xfrm>
            <a:off x="4053151" y="1020672"/>
            <a:ext cx="8109198" cy="2770258"/>
          </a:xfrm>
          <a:prstGeom prst="rect">
            <a:avLst/>
          </a:prstGeom>
          <a:noFill/>
          <a:ln>
            <a:noFill/>
          </a:ln>
        </p:spPr>
      </p:pic>
      <p:sp>
        <p:nvSpPr>
          <p:cNvPr id="328" name="Google Shape;328;p17"/>
          <p:cNvSpPr/>
          <p:nvPr/>
        </p:nvSpPr>
        <p:spPr>
          <a:xfrm>
            <a:off x="4801763" y="2701637"/>
            <a:ext cx="717512" cy="302504"/>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29" name="Google Shape;329;p17"/>
          <p:cNvSpPr/>
          <p:nvPr/>
        </p:nvSpPr>
        <p:spPr>
          <a:xfrm>
            <a:off x="6769231" y="2701637"/>
            <a:ext cx="717512" cy="302504"/>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30" name="Google Shape;330;p17"/>
          <p:cNvSpPr/>
          <p:nvPr/>
        </p:nvSpPr>
        <p:spPr>
          <a:xfrm>
            <a:off x="7699123" y="1844669"/>
            <a:ext cx="717512" cy="302504"/>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18"/>
          <p:cNvSpPr txBox="1"/>
          <p:nvPr>
            <p:ph type="ctrTitle"/>
          </p:nvPr>
        </p:nvSpPr>
        <p:spPr>
          <a:xfrm>
            <a:off x="495787" y="741177"/>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135714"/>
              </a:lnSpc>
              <a:spcBef>
                <a:spcPts val="0"/>
              </a:spcBef>
              <a:spcAft>
                <a:spcPts val="0"/>
              </a:spcAft>
              <a:buClr>
                <a:schemeClr val="dk1"/>
              </a:buClr>
              <a:buSzPts val="3200"/>
              <a:buNone/>
            </a:pPr>
            <a:r>
              <a:rPr b="1" i="0" lang="zh-HK" sz="5400" u="none" cap="none" strike="noStrike">
                <a:solidFill>
                  <a:srgbClr val="1A1A1A"/>
                </a:solidFill>
                <a:latin typeface="Calibri"/>
                <a:ea typeface="Calibri"/>
                <a:cs typeface="Calibri"/>
                <a:sym typeface="Calibri"/>
              </a:rPr>
              <a:t>Heatmap</a:t>
            </a:r>
            <a:endParaRPr sz="2800">
              <a:highlight>
                <a:srgbClr val="FFFFFF"/>
              </a:highlight>
            </a:endParaRPr>
          </a:p>
        </p:txBody>
      </p:sp>
      <p:sp>
        <p:nvSpPr>
          <p:cNvPr id="336" name="Google Shape;336;p18"/>
          <p:cNvSpPr txBox="1"/>
          <p:nvPr>
            <p:ph idx="1" type="subTitle"/>
          </p:nvPr>
        </p:nvSpPr>
        <p:spPr>
          <a:xfrm>
            <a:off x="4343381" y="4347574"/>
            <a:ext cx="7714711" cy="3179318"/>
          </a:xfrm>
          <a:prstGeom prst="rect">
            <a:avLst/>
          </a:prstGeom>
          <a:noFill/>
          <a:ln>
            <a:noFill/>
          </a:ln>
        </p:spPr>
        <p:txBody>
          <a:bodyPr anchorCtr="0" anchor="t" bIns="45700" lIns="91425" spcFirstLastPara="1" rIns="91425" wrap="square" tIns="45700">
            <a:noAutofit/>
          </a:bodyPr>
          <a:lstStyle/>
          <a:p>
            <a:pPr indent="0" lvl="0" marL="50800" rtl="0" algn="l">
              <a:lnSpc>
                <a:spcPct val="90000"/>
              </a:lnSpc>
              <a:spcBef>
                <a:spcPts val="1000"/>
              </a:spcBef>
              <a:spcAft>
                <a:spcPts val="0"/>
              </a:spcAft>
              <a:buSzPts val="2400"/>
              <a:buNone/>
            </a:pPr>
            <a:r>
              <a:rPr lang="zh-HK" sz="2000">
                <a:highlight>
                  <a:srgbClr val="FFFFFF"/>
                </a:highlight>
                <a:latin typeface="Calibri"/>
                <a:ea typeface="Calibri"/>
                <a:cs typeface="Calibri"/>
                <a:sym typeface="Calibri"/>
              </a:rPr>
              <a:t>4. </a:t>
            </a:r>
            <a:r>
              <a:rPr b="1" lang="zh-HK" sz="2000">
                <a:highlight>
                  <a:srgbClr val="FFFFFF"/>
                </a:highlight>
                <a:latin typeface="Calibri"/>
                <a:ea typeface="Calibri"/>
                <a:cs typeface="Calibri"/>
                <a:sym typeface="Calibri"/>
              </a:rPr>
              <a:t>Volume in ml </a:t>
            </a:r>
            <a:r>
              <a:rPr lang="zh-HK" sz="2000">
                <a:highlight>
                  <a:srgbClr val="FFFFFF"/>
                </a:highlight>
                <a:latin typeface="Calibri"/>
                <a:ea typeface="Calibri"/>
                <a:cs typeface="Calibri"/>
                <a:sym typeface="Calibri"/>
              </a:rPr>
              <a:t>is </a:t>
            </a:r>
            <a:r>
              <a:rPr b="1" lang="zh-HK" sz="2000">
                <a:highlight>
                  <a:srgbClr val="FFFFFF"/>
                </a:highlight>
                <a:latin typeface="Calibri"/>
                <a:ea typeface="Calibri"/>
                <a:cs typeface="Calibri"/>
                <a:sym typeface="Calibri"/>
              </a:rPr>
              <a:t>highly correlated </a:t>
            </a:r>
            <a:r>
              <a:rPr lang="zh-HK" sz="2000">
                <a:highlight>
                  <a:srgbClr val="FFFFFF"/>
                </a:highlight>
                <a:latin typeface="Calibri"/>
                <a:ea typeface="Calibri"/>
                <a:cs typeface="Calibri"/>
                <a:sym typeface="Calibri"/>
              </a:rPr>
              <a:t>with </a:t>
            </a:r>
            <a:r>
              <a:rPr b="1" lang="zh-HK" sz="2000">
                <a:highlight>
                  <a:srgbClr val="FFFFFF"/>
                </a:highlight>
                <a:latin typeface="Calibri"/>
                <a:ea typeface="Calibri"/>
                <a:cs typeface="Calibri"/>
                <a:sym typeface="Calibri"/>
              </a:rPr>
              <a:t>price per ml (-0.796)</a:t>
            </a:r>
            <a:endParaRPr/>
          </a:p>
          <a:p>
            <a:pPr indent="0" lvl="0" marL="50800" rtl="0" algn="l">
              <a:lnSpc>
                <a:spcPct val="90000"/>
              </a:lnSpc>
              <a:spcBef>
                <a:spcPts val="1000"/>
              </a:spcBef>
              <a:spcAft>
                <a:spcPts val="0"/>
              </a:spcAft>
              <a:buSzPts val="2400"/>
              <a:buNone/>
            </a:pPr>
            <a:r>
              <a:rPr lang="zh-HK" sz="2000">
                <a:highlight>
                  <a:srgbClr val="FFFFFF"/>
                </a:highlight>
                <a:latin typeface="Calibri"/>
                <a:ea typeface="Calibri"/>
                <a:cs typeface="Calibri"/>
                <a:sym typeface="Calibri"/>
              </a:rPr>
              <a:t>    Product volume </a:t>
            </a:r>
            <a:r>
              <a:rPr lang="zh-HK" sz="2000" u="sng">
                <a:highlight>
                  <a:srgbClr val="FFFFFF"/>
                </a:highlight>
                <a:latin typeface="Calibri"/>
                <a:ea typeface="Calibri"/>
                <a:cs typeface="Calibri"/>
                <a:sym typeface="Calibri"/>
              </a:rPr>
              <a:t>increases</a:t>
            </a:r>
            <a:r>
              <a:rPr lang="zh-HK" sz="2000">
                <a:highlight>
                  <a:srgbClr val="FFFFFF"/>
                </a:highlight>
                <a:latin typeface="Calibri"/>
                <a:ea typeface="Calibri"/>
                <a:cs typeface="Calibri"/>
                <a:sym typeface="Calibri"/>
              </a:rPr>
              <a:t>, the price per milliliter tends to </a:t>
            </a:r>
            <a:r>
              <a:rPr lang="zh-HK" sz="2000" u="sng">
                <a:highlight>
                  <a:srgbClr val="FFFFFF"/>
                </a:highlight>
                <a:latin typeface="Calibri"/>
                <a:ea typeface="Calibri"/>
                <a:cs typeface="Calibri"/>
                <a:sym typeface="Calibri"/>
              </a:rPr>
              <a:t>decrease</a:t>
            </a:r>
            <a:r>
              <a:rPr lang="zh-HK" sz="2000">
                <a:highlight>
                  <a:srgbClr val="FFFFFF"/>
                </a:highlight>
                <a:latin typeface="Calibri"/>
                <a:ea typeface="Calibri"/>
                <a:cs typeface="Calibri"/>
                <a:sym typeface="Calibri"/>
              </a:rPr>
              <a:t>.</a:t>
            </a:r>
            <a:endParaRPr/>
          </a:p>
          <a:p>
            <a:pPr indent="0" lvl="0" marL="50800" rtl="0" algn="l">
              <a:lnSpc>
                <a:spcPct val="90000"/>
              </a:lnSpc>
              <a:spcBef>
                <a:spcPts val="1000"/>
              </a:spcBef>
              <a:spcAft>
                <a:spcPts val="0"/>
              </a:spcAft>
              <a:buSzPts val="2400"/>
              <a:buNone/>
            </a:pPr>
            <a:r>
              <a:rPr lang="zh-HK" sz="2000">
                <a:highlight>
                  <a:srgbClr val="FFFFFF"/>
                </a:highlight>
                <a:latin typeface="Calibri"/>
                <a:ea typeface="Calibri"/>
                <a:cs typeface="Calibri"/>
                <a:sym typeface="Calibri"/>
              </a:rPr>
              <a:t>5. </a:t>
            </a:r>
            <a:r>
              <a:rPr b="1" lang="zh-HK" sz="2000">
                <a:highlight>
                  <a:srgbClr val="FFFFFF"/>
                </a:highlight>
                <a:latin typeface="Calibri"/>
                <a:ea typeface="Calibri"/>
                <a:cs typeface="Calibri"/>
                <a:sym typeface="Calibri"/>
              </a:rPr>
              <a:t>No. of reviews </a:t>
            </a:r>
            <a:r>
              <a:rPr lang="zh-HK" sz="2000">
                <a:highlight>
                  <a:srgbClr val="FFFFFF"/>
                </a:highlight>
                <a:latin typeface="Calibri"/>
                <a:ea typeface="Calibri"/>
                <a:cs typeface="Calibri"/>
                <a:sym typeface="Calibri"/>
              </a:rPr>
              <a:t>is </a:t>
            </a:r>
            <a:r>
              <a:rPr b="1" lang="zh-HK" sz="2000">
                <a:highlight>
                  <a:srgbClr val="FFFFFF"/>
                </a:highlight>
                <a:latin typeface="Calibri"/>
                <a:ea typeface="Calibri"/>
                <a:cs typeface="Calibri"/>
                <a:sym typeface="Calibri"/>
              </a:rPr>
              <a:t>highly correlated </a:t>
            </a:r>
            <a:r>
              <a:rPr lang="zh-HK" sz="2000">
                <a:highlight>
                  <a:srgbClr val="FFFFFF"/>
                </a:highlight>
                <a:latin typeface="Calibri"/>
                <a:ea typeface="Calibri"/>
                <a:cs typeface="Calibri"/>
                <a:sym typeface="Calibri"/>
              </a:rPr>
              <a:t>with </a:t>
            </a:r>
            <a:r>
              <a:rPr b="1" lang="zh-HK" sz="2000">
                <a:highlight>
                  <a:srgbClr val="FFFFFF"/>
                </a:highlight>
                <a:latin typeface="Calibri"/>
                <a:ea typeface="Calibri"/>
                <a:cs typeface="Calibri"/>
                <a:sym typeface="Calibri"/>
              </a:rPr>
              <a:t>sale in 30 days (0.721)</a:t>
            </a:r>
            <a:endParaRPr/>
          </a:p>
          <a:p>
            <a:pPr indent="0" lvl="0" marL="50800" rtl="0" algn="l">
              <a:lnSpc>
                <a:spcPct val="90000"/>
              </a:lnSpc>
              <a:spcBef>
                <a:spcPts val="1000"/>
              </a:spcBef>
              <a:spcAft>
                <a:spcPts val="0"/>
              </a:spcAft>
              <a:buSzPts val="2400"/>
              <a:buNone/>
            </a:pPr>
            <a:r>
              <a:rPr b="1" lang="zh-HK" sz="2000">
                <a:highlight>
                  <a:srgbClr val="FFFFFF"/>
                </a:highlight>
                <a:latin typeface="Calibri"/>
                <a:ea typeface="Calibri"/>
                <a:cs typeface="Calibri"/>
                <a:sym typeface="Calibri"/>
              </a:rPr>
              <a:t>    </a:t>
            </a:r>
            <a:r>
              <a:rPr lang="zh-HK" sz="2000">
                <a:highlight>
                  <a:srgbClr val="FFFFFF"/>
                </a:highlight>
                <a:latin typeface="Calibri"/>
                <a:ea typeface="Calibri"/>
                <a:cs typeface="Calibri"/>
                <a:sym typeface="Calibri"/>
              </a:rPr>
              <a:t>As the number of reviews increases, sales tend to increase as well.</a:t>
            </a:r>
            <a:endParaRPr/>
          </a:p>
          <a:p>
            <a:pPr indent="0" lvl="0" marL="50800" rtl="0" algn="l">
              <a:lnSpc>
                <a:spcPct val="90000"/>
              </a:lnSpc>
              <a:spcBef>
                <a:spcPts val="1000"/>
              </a:spcBef>
              <a:spcAft>
                <a:spcPts val="0"/>
              </a:spcAft>
              <a:buSzPts val="2400"/>
              <a:buNone/>
            </a:pPr>
            <a:r>
              <a:t/>
            </a:r>
            <a:endParaRPr sz="1800">
              <a:highlight>
                <a:srgbClr val="FFFFFF"/>
              </a:highlight>
              <a:latin typeface="Calibri"/>
              <a:ea typeface="Calibri"/>
              <a:cs typeface="Calibri"/>
              <a:sym typeface="Calibri"/>
            </a:endParaRPr>
          </a:p>
          <a:p>
            <a:pPr indent="0" lvl="0" marL="50800" rtl="0" algn="l">
              <a:lnSpc>
                <a:spcPct val="90000"/>
              </a:lnSpc>
              <a:spcBef>
                <a:spcPts val="1000"/>
              </a:spcBef>
              <a:spcAft>
                <a:spcPts val="0"/>
              </a:spcAft>
              <a:buSzPts val="2400"/>
              <a:buNone/>
            </a:pPr>
            <a:r>
              <a:t/>
            </a:r>
            <a:endParaRPr b="1" sz="1800">
              <a:highlight>
                <a:srgbClr val="FFFFFF"/>
              </a:highlight>
              <a:latin typeface="Calibri"/>
              <a:ea typeface="Calibri"/>
              <a:cs typeface="Calibri"/>
              <a:sym typeface="Calibri"/>
            </a:endParaRPr>
          </a:p>
        </p:txBody>
      </p:sp>
      <p:pic>
        <p:nvPicPr>
          <p:cNvPr id="337" name="Google Shape;337;p18"/>
          <p:cNvPicPr preferRelativeResize="0"/>
          <p:nvPr/>
        </p:nvPicPr>
        <p:blipFill rotWithShape="1">
          <a:blip r:embed="rId3">
            <a:alphaModFix/>
          </a:blip>
          <a:srcRect b="0" l="0" r="0" t="0"/>
          <a:stretch/>
        </p:blipFill>
        <p:spPr>
          <a:xfrm>
            <a:off x="29651" y="2473261"/>
            <a:ext cx="3961614" cy="3336359"/>
          </a:xfrm>
          <a:prstGeom prst="rect">
            <a:avLst/>
          </a:prstGeom>
          <a:noFill/>
          <a:ln>
            <a:noFill/>
          </a:ln>
        </p:spPr>
      </p:pic>
      <p:pic>
        <p:nvPicPr>
          <p:cNvPr id="338" name="Google Shape;338;p18"/>
          <p:cNvPicPr preferRelativeResize="0"/>
          <p:nvPr/>
        </p:nvPicPr>
        <p:blipFill rotWithShape="1">
          <a:blip r:embed="rId4">
            <a:alphaModFix/>
          </a:blip>
          <a:srcRect b="0" l="0" r="0" t="0"/>
          <a:stretch/>
        </p:blipFill>
        <p:spPr>
          <a:xfrm>
            <a:off x="4053151" y="1020672"/>
            <a:ext cx="8109198" cy="2770258"/>
          </a:xfrm>
          <a:prstGeom prst="rect">
            <a:avLst/>
          </a:prstGeom>
          <a:noFill/>
          <a:ln>
            <a:noFill/>
          </a:ln>
        </p:spPr>
      </p:pic>
      <p:sp>
        <p:nvSpPr>
          <p:cNvPr id="339" name="Google Shape;339;p18"/>
          <p:cNvSpPr/>
          <p:nvPr/>
        </p:nvSpPr>
        <p:spPr>
          <a:xfrm>
            <a:off x="7685269" y="3248769"/>
            <a:ext cx="752147" cy="302503"/>
          </a:xfrm>
          <a:prstGeom prst="ellipse">
            <a:avLst/>
          </a:prstGeom>
          <a:noFill/>
          <a:ln cap="flat" cmpd="sng" w="539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40" name="Google Shape;340;p18"/>
          <p:cNvSpPr/>
          <p:nvPr/>
        </p:nvSpPr>
        <p:spPr>
          <a:xfrm>
            <a:off x="11342869" y="2659950"/>
            <a:ext cx="752147" cy="302503"/>
          </a:xfrm>
          <a:prstGeom prst="ellipse">
            <a:avLst/>
          </a:prstGeom>
          <a:noFill/>
          <a:ln cap="flat" cmpd="sng" w="539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30a7bc9c348_0_62"/>
          <p:cNvSpPr txBox="1"/>
          <p:nvPr>
            <p:ph type="ctrTitle"/>
          </p:nvPr>
        </p:nvSpPr>
        <p:spPr>
          <a:xfrm>
            <a:off x="1524000" y="2145688"/>
            <a:ext cx="9144000" cy="2387700"/>
          </a:xfrm>
          <a:prstGeom prst="rect">
            <a:avLst/>
          </a:prstGeom>
        </p:spPr>
        <p:txBody>
          <a:bodyPr anchorCtr="0" anchor="b" bIns="45700" lIns="91425" spcFirstLastPara="1" rIns="91425" wrap="square" tIns="45700">
            <a:normAutofit/>
          </a:bodyPr>
          <a:lstStyle/>
          <a:p>
            <a:pPr indent="0" lvl="0" marL="0" rtl="0" algn="ctr">
              <a:spcBef>
                <a:spcPts val="750"/>
              </a:spcBef>
              <a:spcAft>
                <a:spcPts val="0"/>
              </a:spcAft>
              <a:buNone/>
            </a:pPr>
            <a:r>
              <a:rPr b="1" lang="zh-HK">
                <a:solidFill>
                  <a:srgbClr val="184037"/>
                </a:solidFill>
              </a:rPr>
              <a:t>Data Visualization</a:t>
            </a:r>
            <a:endParaRPr b="1">
              <a:solidFill>
                <a:srgbClr val="184037"/>
              </a:solidFill>
            </a:endParaRPr>
          </a:p>
          <a:p>
            <a:pPr indent="0" lvl="0" marL="0" rtl="0" algn="ctr">
              <a:spcBef>
                <a:spcPts val="750"/>
              </a:spcBef>
              <a:spcAft>
                <a:spcPts val="0"/>
              </a:spcAft>
              <a:buClr>
                <a:srgbClr val="083329"/>
              </a:buClr>
              <a:buSzPts val="1200"/>
              <a:buFont typeface="Arial"/>
              <a:buNone/>
            </a:pPr>
            <a:r>
              <a:rPr b="1" lang="zh-HK">
                <a:solidFill>
                  <a:srgbClr val="184037"/>
                </a:solidFill>
              </a:rPr>
              <a:t>with a Dashboard</a:t>
            </a:r>
            <a:endParaRPr/>
          </a:p>
        </p:txBody>
      </p:sp>
      <p:sp>
        <p:nvSpPr>
          <p:cNvPr id="346" name="Google Shape;346;g30a7bc9c348_0_62"/>
          <p:cNvSpPr/>
          <p:nvPr/>
        </p:nvSpPr>
        <p:spPr>
          <a:xfrm rot="-4995232">
            <a:off x="297436" y="6234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47" name="Google Shape;347;g30a7bc9c348_0_62"/>
          <p:cNvSpPr/>
          <p:nvPr/>
        </p:nvSpPr>
        <p:spPr>
          <a:xfrm rot="6269048">
            <a:off x="8717891" y="3339291"/>
            <a:ext cx="2987863" cy="2987863"/>
          </a:xfrm>
          <a:prstGeom prst="arc">
            <a:avLst>
              <a:gd fmla="val 14441841" name="adj1"/>
              <a:gd fmla="val 0" name="adj2"/>
            </a:avLst>
          </a:prstGeom>
          <a:noFill/>
          <a:ln cap="rnd" cmpd="sng" w="127000">
            <a:solidFill>
              <a:schemeClr val="accent4">
                <a:alpha val="93330"/>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8"/>
          <p:cNvSpPr txBox="1"/>
          <p:nvPr>
            <p:ph type="ctrTitle"/>
          </p:nvPr>
        </p:nvSpPr>
        <p:spPr>
          <a:xfrm>
            <a:off x="491595" y="394853"/>
            <a:ext cx="11381749" cy="913851"/>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Dashboard</a:t>
            </a:r>
            <a:endParaRPr b="1" sz="3600">
              <a:solidFill>
                <a:srgbClr val="1A1A1A"/>
              </a:solidFill>
              <a:latin typeface="Calibri"/>
              <a:ea typeface="Calibri"/>
              <a:cs typeface="Calibri"/>
              <a:sym typeface="Calibri"/>
            </a:endParaRPr>
          </a:p>
        </p:txBody>
      </p:sp>
      <p:sp>
        <p:nvSpPr>
          <p:cNvPr id="353" name="Google Shape;353;p28"/>
          <p:cNvSpPr txBox="1"/>
          <p:nvPr>
            <p:ph idx="1" type="subTitle"/>
          </p:nvPr>
        </p:nvSpPr>
        <p:spPr>
          <a:xfrm>
            <a:off x="491600" y="1677500"/>
            <a:ext cx="11042700" cy="4326000"/>
          </a:xfrm>
          <a:prstGeom prst="rect">
            <a:avLst/>
          </a:prstGeom>
          <a:noFill/>
          <a:ln>
            <a:noFill/>
          </a:ln>
        </p:spPr>
        <p:txBody>
          <a:bodyPr anchorCtr="0" anchor="t" bIns="45700" lIns="91425" spcFirstLastPara="1" rIns="91425" wrap="square" tIns="45700">
            <a:normAutofit fontScale="40000" lnSpcReduction="20000"/>
          </a:bodyPr>
          <a:lstStyle/>
          <a:p>
            <a:pPr indent="0" lvl="0" marL="88345" rtl="0" algn="l">
              <a:lnSpc>
                <a:spcPct val="135714"/>
              </a:lnSpc>
              <a:spcBef>
                <a:spcPts val="0"/>
              </a:spcBef>
              <a:spcAft>
                <a:spcPts val="0"/>
              </a:spcAft>
              <a:buClr>
                <a:schemeClr val="dk1"/>
              </a:buClr>
              <a:buSzPct val="46956"/>
              <a:buNone/>
            </a:pPr>
            <a:r>
              <a:rPr b="1" lang="zh-HK" sz="5750">
                <a:highlight>
                  <a:srgbClr val="FFFFFF"/>
                </a:highlight>
              </a:rPr>
              <a:t>Sales Revenue </a:t>
            </a:r>
            <a:r>
              <a:rPr lang="zh-HK" sz="5750">
                <a:highlight>
                  <a:srgbClr val="FFFFFF"/>
                </a:highlight>
              </a:rPr>
              <a:t>= </a:t>
            </a:r>
            <a:r>
              <a:rPr lang="zh-HK" sz="5750">
                <a:highlight>
                  <a:srgbClr val="FFFFFF"/>
                </a:highlight>
              </a:rPr>
              <a:t>product </a:t>
            </a:r>
            <a:r>
              <a:rPr lang="zh-HK" sz="5750">
                <a:highlight>
                  <a:srgbClr val="FFFFFF"/>
                </a:highlight>
              </a:rPr>
              <a:t>price*sale in 30 days</a:t>
            </a:r>
            <a:endParaRPr sz="5750">
              <a:highlight>
                <a:srgbClr val="FFFFFF"/>
              </a:highlight>
            </a:endParaRPr>
          </a:p>
          <a:p>
            <a:pPr indent="0" lvl="0" marL="88345" rtl="0" algn="l">
              <a:lnSpc>
                <a:spcPct val="135714"/>
              </a:lnSpc>
              <a:spcBef>
                <a:spcPts val="0"/>
              </a:spcBef>
              <a:spcAft>
                <a:spcPts val="0"/>
              </a:spcAft>
              <a:buClr>
                <a:schemeClr val="dk1"/>
              </a:buClr>
              <a:buSzPct val="46956"/>
              <a:buNone/>
            </a:pPr>
            <a:r>
              <a:rPr b="1" lang="zh-HK" sz="5750">
                <a:highlight>
                  <a:schemeClr val="lt1"/>
                </a:highlight>
              </a:rPr>
              <a:t>Popularity</a:t>
            </a:r>
            <a:r>
              <a:rPr lang="zh-HK" sz="5750">
                <a:highlight>
                  <a:schemeClr val="lt1"/>
                </a:highlight>
              </a:rPr>
              <a:t> = rating*no. of reviews / first available date of the products to 2024/9/30</a:t>
            </a:r>
            <a:endParaRPr sz="5750"/>
          </a:p>
          <a:p>
            <a:pPr indent="0" lvl="0" marL="88345" rtl="0" algn="l">
              <a:lnSpc>
                <a:spcPct val="135714"/>
              </a:lnSpc>
              <a:spcBef>
                <a:spcPts val="0"/>
              </a:spcBef>
              <a:spcAft>
                <a:spcPts val="0"/>
              </a:spcAft>
              <a:buClr>
                <a:schemeClr val="dk1"/>
              </a:buClr>
              <a:buSzPct val="46956"/>
              <a:buNone/>
            </a:pPr>
            <a:r>
              <a:t/>
            </a:r>
            <a:endParaRPr sz="5750">
              <a:highlight>
                <a:srgbClr val="FFFFFF"/>
              </a:highlight>
            </a:endParaRPr>
          </a:p>
          <a:p>
            <a:pPr indent="0" lvl="0" marL="0" rtl="0" algn="l">
              <a:lnSpc>
                <a:spcPct val="135714"/>
              </a:lnSpc>
              <a:spcBef>
                <a:spcPts val="0"/>
              </a:spcBef>
              <a:spcAft>
                <a:spcPts val="0"/>
              </a:spcAft>
              <a:buClr>
                <a:schemeClr val="dk1"/>
              </a:buClr>
              <a:buSzPct val="38595"/>
              <a:buNone/>
            </a:pPr>
            <a:r>
              <a:t/>
            </a:r>
            <a:endParaRPr sz="2700">
              <a:highlight>
                <a:srgbClr val="FFFFFF"/>
              </a:highlight>
            </a:endParaRPr>
          </a:p>
          <a:p>
            <a:pPr indent="0" lvl="0" marL="0" rtl="0" algn="l">
              <a:lnSpc>
                <a:spcPct val="135714"/>
              </a:lnSpc>
              <a:spcBef>
                <a:spcPts val="0"/>
              </a:spcBef>
              <a:spcAft>
                <a:spcPts val="0"/>
              </a:spcAft>
              <a:buClr>
                <a:schemeClr val="dk1"/>
              </a:buClr>
              <a:buSzPct val="38596"/>
              <a:buNone/>
            </a:pPr>
            <a:r>
              <a:t/>
            </a:r>
            <a:endParaRPr sz="2700">
              <a:highlight>
                <a:srgbClr val="FFFFFF"/>
              </a:highlight>
            </a:endParaRPr>
          </a:p>
          <a:p>
            <a:pPr indent="0" lvl="0" marL="0" rtl="0" algn="l">
              <a:lnSpc>
                <a:spcPct val="135714"/>
              </a:lnSpc>
              <a:spcBef>
                <a:spcPts val="0"/>
              </a:spcBef>
              <a:spcAft>
                <a:spcPts val="0"/>
              </a:spcAft>
              <a:buClr>
                <a:schemeClr val="dk1"/>
              </a:buClr>
              <a:buSzPct val="28213"/>
              <a:buNone/>
            </a:pPr>
            <a:r>
              <a:rPr lang="zh-HK" sz="3693">
                <a:highlight>
                  <a:srgbClr val="FFFFFF"/>
                </a:highlight>
              </a:rPr>
              <a:t> </a:t>
            </a:r>
            <a:r>
              <a:rPr lang="zh-HK" sz="4800"/>
              <a:t>The Popularity Score offers a balanced view of product appeal by combining average user ratings with the number of reviews and time since availability. </a:t>
            </a:r>
            <a:endParaRPr sz="4800"/>
          </a:p>
          <a:p>
            <a:pPr indent="0" lvl="0" marL="0" rtl="0" algn="l">
              <a:lnSpc>
                <a:spcPct val="135714"/>
              </a:lnSpc>
              <a:spcBef>
                <a:spcPts val="0"/>
              </a:spcBef>
              <a:spcAft>
                <a:spcPts val="0"/>
              </a:spcAft>
              <a:buClr>
                <a:schemeClr val="dk1"/>
              </a:buClr>
              <a:buSzPts val="417"/>
              <a:buNone/>
            </a:pPr>
            <a:r>
              <a:rPr lang="zh-HK" sz="4800"/>
              <a:t>This metric helps to:</a:t>
            </a:r>
            <a:endParaRPr sz="4800"/>
          </a:p>
          <a:p>
            <a:pPr indent="-350520" lvl="0" marL="457200" rtl="0" algn="l">
              <a:lnSpc>
                <a:spcPct val="115000"/>
              </a:lnSpc>
              <a:spcBef>
                <a:spcPts val="600"/>
              </a:spcBef>
              <a:spcAft>
                <a:spcPts val="0"/>
              </a:spcAft>
              <a:buSzPct val="100000"/>
              <a:buFont typeface="Roboto"/>
              <a:buChar char="●"/>
            </a:pPr>
            <a:r>
              <a:rPr b="1" lang="zh-HK" sz="4800"/>
              <a:t>Mitigate Rating Bias:</a:t>
            </a:r>
            <a:r>
              <a:rPr lang="zh-HK" sz="4800"/>
              <a:t> High ratings alone can misrepresent a product's popularity.</a:t>
            </a:r>
            <a:endParaRPr sz="4800"/>
          </a:p>
          <a:p>
            <a:pPr indent="-350520" lvl="0" marL="457200" rtl="0" algn="l">
              <a:lnSpc>
                <a:spcPct val="115000"/>
              </a:lnSpc>
              <a:spcBef>
                <a:spcPts val="0"/>
              </a:spcBef>
              <a:spcAft>
                <a:spcPts val="0"/>
              </a:spcAft>
              <a:buSzPct val="100000"/>
              <a:buFont typeface="Roboto"/>
              <a:buChar char="●"/>
            </a:pPr>
            <a:r>
              <a:rPr b="1" lang="zh-HK" sz="4800"/>
              <a:t>Reflect Trendiness: </a:t>
            </a:r>
            <a:r>
              <a:rPr lang="zh-HK" sz="4800"/>
              <a:t>It captures genuine popularity trends beyond just raw ratings.</a:t>
            </a:r>
            <a:endParaRPr sz="4800"/>
          </a:p>
          <a:p>
            <a:pPr indent="-350520" lvl="0" marL="457200" rtl="0" algn="l">
              <a:lnSpc>
                <a:spcPct val="115000"/>
              </a:lnSpc>
              <a:spcBef>
                <a:spcPts val="0"/>
              </a:spcBef>
              <a:spcAft>
                <a:spcPts val="0"/>
              </a:spcAft>
              <a:buSzPct val="100000"/>
              <a:buFont typeface="Roboto"/>
              <a:buChar char="●"/>
            </a:pPr>
            <a:r>
              <a:rPr b="1" lang="zh-HK" sz="4800"/>
              <a:t>Provide Comprehensive Insights: </a:t>
            </a:r>
            <a:r>
              <a:rPr lang="zh-HK" sz="4800"/>
              <a:t>By factoring in average ratings, review counts, and the duration of availability, it reveals a clearer picture of a product's market standing.</a:t>
            </a:r>
            <a:endParaRPr sz="4800"/>
          </a:p>
          <a:p>
            <a:pPr indent="0" lvl="0" marL="0" rtl="0" algn="l">
              <a:lnSpc>
                <a:spcPct val="135714"/>
              </a:lnSpc>
              <a:spcBef>
                <a:spcPts val="600"/>
              </a:spcBef>
              <a:spcAft>
                <a:spcPts val="0"/>
              </a:spcAft>
              <a:buClr>
                <a:schemeClr val="dk1"/>
              </a:buClr>
              <a:buSzPct val="38595"/>
              <a:buNone/>
            </a:pPr>
            <a:r>
              <a:t/>
            </a:r>
            <a:endParaRPr sz="2700">
              <a:highlight>
                <a:srgbClr val="FFFFFF"/>
              </a:highlight>
            </a:endParaRPr>
          </a:p>
          <a:p>
            <a:pPr indent="0" lvl="0" marL="0" rtl="0" algn="ctr">
              <a:lnSpc>
                <a:spcPct val="90000"/>
              </a:lnSpc>
              <a:spcBef>
                <a:spcPts val="0"/>
              </a:spcBef>
              <a:spcAft>
                <a:spcPts val="0"/>
              </a:spcAft>
              <a:buClr>
                <a:schemeClr val="dk1"/>
              </a:buClr>
              <a:buSzPct val="100000"/>
              <a:buNone/>
            </a:pPr>
            <a:r>
              <a:t/>
            </a:r>
            <a:endParaRPr/>
          </a:p>
        </p:txBody>
      </p:sp>
      <p:pic>
        <p:nvPicPr>
          <p:cNvPr id="354" name="Google Shape;354;p28"/>
          <p:cNvPicPr preferRelativeResize="0"/>
          <p:nvPr/>
        </p:nvPicPr>
        <p:blipFill rotWithShape="1">
          <a:blip r:embed="rId3">
            <a:alphaModFix/>
          </a:blip>
          <a:srcRect b="0" l="0" r="0" t="0"/>
          <a:stretch/>
        </p:blipFill>
        <p:spPr>
          <a:xfrm>
            <a:off x="9653825" y="697350"/>
            <a:ext cx="1288425" cy="12473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g30a7bc9c348_0_69"/>
          <p:cNvSpPr txBox="1"/>
          <p:nvPr>
            <p:ph type="ctrTitle"/>
          </p:nvPr>
        </p:nvSpPr>
        <p:spPr>
          <a:xfrm>
            <a:off x="1524000" y="2145688"/>
            <a:ext cx="9144000" cy="2387700"/>
          </a:xfrm>
          <a:prstGeom prst="rect">
            <a:avLst/>
          </a:prstGeom>
        </p:spPr>
        <p:txBody>
          <a:bodyPr anchorCtr="0" anchor="b" bIns="45700" lIns="91425" spcFirstLastPara="1" rIns="91425" wrap="square" tIns="45700">
            <a:normAutofit/>
          </a:bodyPr>
          <a:lstStyle/>
          <a:p>
            <a:pPr indent="0" lvl="0" marL="0" rtl="0" algn="ctr">
              <a:spcBef>
                <a:spcPts val="750"/>
              </a:spcBef>
              <a:spcAft>
                <a:spcPts val="0"/>
              </a:spcAft>
              <a:buNone/>
            </a:pPr>
            <a:r>
              <a:rPr b="1" lang="zh-HK">
                <a:solidFill>
                  <a:srgbClr val="184037"/>
                </a:solidFill>
              </a:rPr>
              <a:t>Sentiment Analysis on Customer Reviews</a:t>
            </a:r>
            <a:endParaRPr/>
          </a:p>
        </p:txBody>
      </p:sp>
      <p:sp>
        <p:nvSpPr>
          <p:cNvPr id="360" name="Google Shape;360;g30a7bc9c348_0_69"/>
          <p:cNvSpPr/>
          <p:nvPr/>
        </p:nvSpPr>
        <p:spPr>
          <a:xfrm rot="-4995232">
            <a:off x="297436" y="6234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61" name="Google Shape;361;g30a7bc9c348_0_69"/>
          <p:cNvSpPr/>
          <p:nvPr/>
        </p:nvSpPr>
        <p:spPr>
          <a:xfrm rot="6269048">
            <a:off x="8717891" y="3339291"/>
            <a:ext cx="2987863" cy="2987863"/>
          </a:xfrm>
          <a:prstGeom prst="arc">
            <a:avLst>
              <a:gd fmla="val 14441841" name="adj1"/>
              <a:gd fmla="val 0" name="adj2"/>
            </a:avLst>
          </a:prstGeom>
          <a:noFill/>
          <a:ln cap="rnd" cmpd="sng" w="127000">
            <a:solidFill>
              <a:schemeClr val="accent4">
                <a:alpha val="93330"/>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g30a7bc9c348_0_5"/>
          <p:cNvPicPr preferRelativeResize="0"/>
          <p:nvPr/>
        </p:nvPicPr>
        <p:blipFill>
          <a:blip r:embed="rId3">
            <a:alphaModFix/>
          </a:blip>
          <a:stretch>
            <a:fillRect/>
          </a:stretch>
        </p:blipFill>
        <p:spPr>
          <a:xfrm>
            <a:off x="6760075" y="893259"/>
            <a:ext cx="5290374" cy="5781217"/>
          </a:xfrm>
          <a:prstGeom prst="rect">
            <a:avLst/>
          </a:prstGeom>
          <a:noFill/>
          <a:ln>
            <a:noFill/>
          </a:ln>
        </p:spPr>
      </p:pic>
      <p:pic>
        <p:nvPicPr>
          <p:cNvPr id="367" name="Google Shape;367;g30a7bc9c348_0_5"/>
          <p:cNvPicPr preferRelativeResize="0"/>
          <p:nvPr/>
        </p:nvPicPr>
        <p:blipFill>
          <a:blip r:embed="rId4">
            <a:alphaModFix/>
          </a:blip>
          <a:stretch>
            <a:fillRect/>
          </a:stretch>
        </p:blipFill>
        <p:spPr>
          <a:xfrm>
            <a:off x="0" y="106138"/>
            <a:ext cx="6775554" cy="6645726"/>
          </a:xfrm>
          <a:prstGeom prst="rect">
            <a:avLst/>
          </a:prstGeom>
          <a:noFill/>
          <a:ln>
            <a:noFill/>
          </a:ln>
        </p:spPr>
      </p:pic>
      <p:sp>
        <p:nvSpPr>
          <p:cNvPr id="368" name="Google Shape;368;g30a7bc9c348_0_5"/>
          <p:cNvSpPr txBox="1"/>
          <p:nvPr>
            <p:ph type="ctrTitle"/>
          </p:nvPr>
        </p:nvSpPr>
        <p:spPr>
          <a:xfrm>
            <a:off x="6836275" y="212275"/>
            <a:ext cx="5479500" cy="550500"/>
          </a:xfrm>
          <a:prstGeom prst="rect">
            <a:avLst/>
          </a:prstGeom>
          <a:noFill/>
          <a:ln>
            <a:noFill/>
          </a:ln>
          <a:effectLst>
            <a:outerShdw blurRad="44450" algn="ctr" dir="5400000" dist="27940">
              <a:srgbClr val="000000">
                <a:alpha val="30199"/>
              </a:srgbClr>
            </a:outerShdw>
          </a:effectLst>
        </p:spPr>
        <p:txBody>
          <a:bodyPr anchorCtr="0" anchor="b" bIns="45700" lIns="91425" spcFirstLastPara="1" rIns="91425" wrap="square" tIns="45700">
            <a:noAutofit/>
          </a:bodyPr>
          <a:lstStyle/>
          <a:p>
            <a:pPr indent="-171450" lvl="0" marL="171450" marR="0" rtl="0" algn="l">
              <a:lnSpc>
                <a:spcPct val="90000"/>
              </a:lnSpc>
              <a:spcBef>
                <a:spcPts val="0"/>
              </a:spcBef>
              <a:spcAft>
                <a:spcPts val="0"/>
              </a:spcAft>
              <a:buClr>
                <a:srgbClr val="184037"/>
              </a:buClr>
              <a:buSzPts val="3000"/>
              <a:buFont typeface="Arial"/>
              <a:buNone/>
            </a:pPr>
            <a:r>
              <a:rPr b="1" i="0" lang="zh-HK" sz="3200" u="none" cap="none" strike="noStrike">
                <a:solidFill>
                  <a:schemeClr val="dk1"/>
                </a:solidFill>
                <a:latin typeface="Calibri"/>
                <a:ea typeface="Calibri"/>
                <a:cs typeface="Calibri"/>
                <a:sym typeface="Calibri"/>
              </a:rPr>
              <a:t>Scraping </a:t>
            </a:r>
            <a:r>
              <a:rPr b="1" lang="zh-HK" sz="3200">
                <a:solidFill>
                  <a:srgbClr val="000000"/>
                </a:solidFill>
              </a:rPr>
              <a:t>of Customer Reviews</a:t>
            </a:r>
            <a:endParaRPr sz="4200"/>
          </a:p>
        </p:txBody>
      </p:sp>
      <p:grpSp>
        <p:nvGrpSpPr>
          <p:cNvPr id="369" name="Google Shape;369;g30a7bc9c348_0_5"/>
          <p:cNvGrpSpPr/>
          <p:nvPr/>
        </p:nvGrpSpPr>
        <p:grpSpPr>
          <a:xfrm>
            <a:off x="548683" y="800725"/>
            <a:ext cx="8328792" cy="980843"/>
            <a:chOff x="548683" y="800725"/>
            <a:chExt cx="8328792" cy="980843"/>
          </a:xfrm>
        </p:grpSpPr>
        <p:sp>
          <p:nvSpPr>
            <p:cNvPr id="370" name="Google Shape;370;g30a7bc9c348_0_5"/>
            <p:cNvSpPr/>
            <p:nvPr/>
          </p:nvSpPr>
          <p:spPr>
            <a:xfrm>
              <a:off x="6836275" y="800725"/>
              <a:ext cx="2041200" cy="400200"/>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371" name="Google Shape;371;g30a7bc9c348_0_5"/>
            <p:cNvGrpSpPr/>
            <p:nvPr/>
          </p:nvGrpSpPr>
          <p:grpSpPr>
            <a:xfrm>
              <a:off x="548683" y="1200925"/>
              <a:ext cx="6098467" cy="580643"/>
              <a:chOff x="548683" y="1200925"/>
              <a:chExt cx="6098467" cy="580643"/>
            </a:xfrm>
          </p:grpSpPr>
          <p:cxnSp>
            <p:nvCxnSpPr>
              <p:cNvPr id="372" name="Google Shape;372;g30a7bc9c348_0_5"/>
              <p:cNvCxnSpPr/>
              <p:nvPr/>
            </p:nvCxnSpPr>
            <p:spPr>
              <a:xfrm flipH="1" rot="10800000">
                <a:off x="548683" y="1779468"/>
                <a:ext cx="1172100" cy="2100"/>
              </a:xfrm>
              <a:prstGeom prst="straightConnector1">
                <a:avLst/>
              </a:prstGeom>
              <a:noFill/>
              <a:ln cap="flat" cmpd="sng" w="19050">
                <a:solidFill>
                  <a:srgbClr val="FF0000"/>
                </a:solidFill>
                <a:prstDash val="solid"/>
                <a:round/>
                <a:headEnd len="sm" w="sm" type="none"/>
                <a:tailEnd len="sm" w="sm" type="none"/>
              </a:ln>
            </p:spPr>
          </p:cxnSp>
          <p:sp>
            <p:nvSpPr>
              <p:cNvPr id="373" name="Google Shape;373;g30a7bc9c348_0_5"/>
              <p:cNvSpPr/>
              <p:nvPr/>
            </p:nvSpPr>
            <p:spPr>
              <a:xfrm>
                <a:off x="4283000" y="1538125"/>
                <a:ext cx="2041200" cy="229500"/>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74" name="Google Shape;374;g30a7bc9c348_0_5"/>
              <p:cNvSpPr txBox="1"/>
              <p:nvPr/>
            </p:nvSpPr>
            <p:spPr>
              <a:xfrm>
                <a:off x="2625050" y="1200925"/>
                <a:ext cx="4022100" cy="354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zh-HK" sz="1700">
                    <a:solidFill>
                      <a:srgbClr val="FF0000"/>
                    </a:solidFill>
                    <a:latin typeface="Calibri"/>
                    <a:ea typeface="Calibri"/>
                    <a:cs typeface="Calibri"/>
                    <a:sym typeface="Calibri"/>
                  </a:rPr>
                  <a:t>1. </a:t>
                </a:r>
                <a:r>
                  <a:rPr lang="zh-HK" sz="1700">
                    <a:solidFill>
                      <a:srgbClr val="FF0000"/>
                    </a:solidFill>
                    <a:latin typeface="Calibri"/>
                    <a:ea typeface="Calibri"/>
                    <a:cs typeface="Calibri"/>
                    <a:sym typeface="Calibri"/>
                  </a:rPr>
                  <a:t>Locate all ten review containers in a page</a:t>
                </a:r>
                <a:endParaRPr b="0" i="0" sz="1700" u="none" cap="none" strike="noStrike">
                  <a:solidFill>
                    <a:srgbClr val="FF0000"/>
                  </a:solidFill>
                  <a:latin typeface="Calibri"/>
                  <a:ea typeface="Calibri"/>
                  <a:cs typeface="Calibri"/>
                  <a:sym typeface="Calibri"/>
                </a:endParaRPr>
              </a:p>
            </p:txBody>
          </p:sp>
        </p:grpSp>
      </p:grpSp>
      <p:grpSp>
        <p:nvGrpSpPr>
          <p:cNvPr id="375" name="Google Shape;375;g30a7bc9c348_0_5"/>
          <p:cNvGrpSpPr/>
          <p:nvPr/>
        </p:nvGrpSpPr>
        <p:grpSpPr>
          <a:xfrm>
            <a:off x="0" y="2936925"/>
            <a:ext cx="8840550" cy="3419000"/>
            <a:chOff x="0" y="2936925"/>
            <a:chExt cx="8840550" cy="3419000"/>
          </a:xfrm>
        </p:grpSpPr>
        <p:cxnSp>
          <p:nvCxnSpPr>
            <p:cNvPr id="376" name="Google Shape;376;g30a7bc9c348_0_5"/>
            <p:cNvCxnSpPr/>
            <p:nvPr/>
          </p:nvCxnSpPr>
          <p:spPr>
            <a:xfrm>
              <a:off x="1258875" y="3475300"/>
              <a:ext cx="1170000" cy="7500"/>
            </a:xfrm>
            <a:prstGeom prst="straightConnector1">
              <a:avLst/>
            </a:prstGeom>
            <a:noFill/>
            <a:ln cap="flat" cmpd="sng" w="19050">
              <a:solidFill>
                <a:srgbClr val="0000FF"/>
              </a:solidFill>
              <a:prstDash val="solid"/>
              <a:round/>
              <a:headEnd len="sm" w="sm" type="none"/>
              <a:tailEnd len="sm" w="sm" type="none"/>
            </a:ln>
          </p:spPr>
        </p:cxnSp>
        <p:cxnSp>
          <p:nvCxnSpPr>
            <p:cNvPr id="377" name="Google Shape;377;g30a7bc9c348_0_5"/>
            <p:cNvCxnSpPr/>
            <p:nvPr/>
          </p:nvCxnSpPr>
          <p:spPr>
            <a:xfrm>
              <a:off x="4866700" y="3480300"/>
              <a:ext cx="1365300" cy="0"/>
            </a:xfrm>
            <a:prstGeom prst="straightConnector1">
              <a:avLst/>
            </a:prstGeom>
            <a:noFill/>
            <a:ln cap="flat" cmpd="sng" w="19050">
              <a:solidFill>
                <a:srgbClr val="0000FF"/>
              </a:solidFill>
              <a:prstDash val="solid"/>
              <a:round/>
              <a:headEnd len="sm" w="sm" type="none"/>
              <a:tailEnd len="sm" w="sm" type="none"/>
            </a:ln>
          </p:spPr>
        </p:cxnSp>
        <p:cxnSp>
          <p:nvCxnSpPr>
            <p:cNvPr id="378" name="Google Shape;378;g30a7bc9c348_0_5"/>
            <p:cNvCxnSpPr/>
            <p:nvPr/>
          </p:nvCxnSpPr>
          <p:spPr>
            <a:xfrm>
              <a:off x="3062125" y="4029813"/>
              <a:ext cx="2595900" cy="0"/>
            </a:xfrm>
            <a:prstGeom prst="straightConnector1">
              <a:avLst/>
            </a:prstGeom>
            <a:noFill/>
            <a:ln cap="flat" cmpd="sng" w="19050">
              <a:solidFill>
                <a:srgbClr val="0000FF"/>
              </a:solidFill>
              <a:prstDash val="solid"/>
              <a:round/>
              <a:headEnd len="sm" w="sm" type="none"/>
              <a:tailEnd len="sm" w="sm" type="none"/>
            </a:ln>
          </p:spPr>
        </p:cxnSp>
        <p:sp>
          <p:nvSpPr>
            <p:cNvPr id="379" name="Google Shape;379;g30a7bc9c348_0_5"/>
            <p:cNvSpPr txBox="1"/>
            <p:nvPr/>
          </p:nvSpPr>
          <p:spPr>
            <a:xfrm>
              <a:off x="1493250" y="2936925"/>
              <a:ext cx="5343000" cy="3540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zh-HK" sz="1700">
                  <a:solidFill>
                    <a:srgbClr val="0000FF"/>
                  </a:solidFill>
                  <a:latin typeface="Calibri"/>
                  <a:ea typeface="Calibri"/>
                  <a:cs typeface="Calibri"/>
                  <a:sym typeface="Calibri"/>
                </a:rPr>
                <a:t>2. Expand reviews if necessary by clicking “Show more”</a:t>
              </a:r>
              <a:endParaRPr sz="1700">
                <a:solidFill>
                  <a:srgbClr val="0000FF"/>
                </a:solidFill>
                <a:latin typeface="Calibri"/>
                <a:ea typeface="Calibri"/>
                <a:cs typeface="Calibri"/>
                <a:sym typeface="Calibri"/>
              </a:endParaRPr>
            </a:p>
          </p:txBody>
        </p:sp>
        <p:cxnSp>
          <p:nvCxnSpPr>
            <p:cNvPr id="380" name="Google Shape;380;g30a7bc9c348_0_5"/>
            <p:cNvCxnSpPr/>
            <p:nvPr/>
          </p:nvCxnSpPr>
          <p:spPr>
            <a:xfrm>
              <a:off x="8119488" y="6184913"/>
              <a:ext cx="652500" cy="2400"/>
            </a:xfrm>
            <a:prstGeom prst="straightConnector1">
              <a:avLst/>
            </a:prstGeom>
            <a:noFill/>
            <a:ln cap="flat" cmpd="sng" w="19050">
              <a:solidFill>
                <a:srgbClr val="0000FF"/>
              </a:solidFill>
              <a:prstDash val="solid"/>
              <a:round/>
              <a:headEnd len="sm" w="sm" type="none"/>
              <a:tailEnd len="sm" w="sm" type="none"/>
            </a:ln>
          </p:spPr>
        </p:cxnSp>
        <p:sp>
          <p:nvSpPr>
            <p:cNvPr id="381" name="Google Shape;381;g30a7bc9c348_0_5"/>
            <p:cNvSpPr/>
            <p:nvPr/>
          </p:nvSpPr>
          <p:spPr>
            <a:xfrm>
              <a:off x="6324200" y="3290925"/>
              <a:ext cx="512100" cy="229500"/>
            </a:xfrm>
            <a:prstGeom prst="rect">
              <a:avLst/>
            </a:prstGeom>
            <a:noFill/>
            <a:ln cap="flat" cmpd="sng" w="1905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2" name="Google Shape;382;g30a7bc9c348_0_5"/>
            <p:cNvSpPr/>
            <p:nvPr/>
          </p:nvSpPr>
          <p:spPr>
            <a:xfrm>
              <a:off x="0" y="3429000"/>
              <a:ext cx="512100" cy="229500"/>
            </a:xfrm>
            <a:prstGeom prst="rect">
              <a:avLst/>
            </a:prstGeom>
            <a:noFill/>
            <a:ln cap="flat" cmpd="sng" w="1905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3" name="Google Shape;383;g30a7bc9c348_0_5"/>
            <p:cNvSpPr/>
            <p:nvPr/>
          </p:nvSpPr>
          <p:spPr>
            <a:xfrm>
              <a:off x="8050950" y="6214325"/>
              <a:ext cx="789600" cy="141600"/>
            </a:xfrm>
            <a:prstGeom prst="rect">
              <a:avLst/>
            </a:prstGeom>
            <a:noFill/>
            <a:ln cap="flat" cmpd="sng" w="1905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pSp>
        <p:nvGrpSpPr>
          <p:cNvPr id="384" name="Google Shape;384;g30a7bc9c348_0_5"/>
          <p:cNvGrpSpPr/>
          <p:nvPr/>
        </p:nvGrpSpPr>
        <p:grpSpPr>
          <a:xfrm>
            <a:off x="81100" y="4387325"/>
            <a:ext cx="11983800" cy="1073075"/>
            <a:chOff x="81100" y="4387325"/>
            <a:chExt cx="11983800" cy="1073075"/>
          </a:xfrm>
        </p:grpSpPr>
        <p:cxnSp>
          <p:nvCxnSpPr>
            <p:cNvPr id="385" name="Google Shape;385;g30a7bc9c348_0_5"/>
            <p:cNvCxnSpPr/>
            <p:nvPr/>
          </p:nvCxnSpPr>
          <p:spPr>
            <a:xfrm flipH="1" rot="10800000">
              <a:off x="5110200" y="5188938"/>
              <a:ext cx="1663200" cy="1800"/>
            </a:xfrm>
            <a:prstGeom prst="straightConnector1">
              <a:avLst/>
            </a:prstGeom>
            <a:noFill/>
            <a:ln cap="flat" cmpd="sng" w="19050">
              <a:solidFill>
                <a:srgbClr val="9900FF"/>
              </a:solidFill>
              <a:prstDash val="solid"/>
              <a:round/>
              <a:headEnd len="sm" w="sm" type="none"/>
              <a:tailEnd len="sm" w="sm" type="none"/>
            </a:ln>
          </p:spPr>
        </p:cxnSp>
        <p:cxnSp>
          <p:nvCxnSpPr>
            <p:cNvPr id="386" name="Google Shape;386;g30a7bc9c348_0_5"/>
            <p:cNvCxnSpPr/>
            <p:nvPr/>
          </p:nvCxnSpPr>
          <p:spPr>
            <a:xfrm flipH="1" rot="10800000">
              <a:off x="81100" y="5269213"/>
              <a:ext cx="2638200" cy="23400"/>
            </a:xfrm>
            <a:prstGeom prst="straightConnector1">
              <a:avLst/>
            </a:prstGeom>
            <a:noFill/>
            <a:ln cap="flat" cmpd="sng" w="19050">
              <a:solidFill>
                <a:srgbClr val="9900FF"/>
              </a:solidFill>
              <a:prstDash val="solid"/>
              <a:round/>
              <a:headEnd len="sm" w="sm" type="none"/>
              <a:tailEnd len="sm" w="sm" type="none"/>
            </a:ln>
          </p:spPr>
        </p:cxnSp>
        <p:cxnSp>
          <p:nvCxnSpPr>
            <p:cNvPr id="387" name="Google Shape;387;g30a7bc9c348_0_5"/>
            <p:cNvCxnSpPr/>
            <p:nvPr/>
          </p:nvCxnSpPr>
          <p:spPr>
            <a:xfrm>
              <a:off x="10776325" y="4625550"/>
              <a:ext cx="1274100" cy="6000"/>
            </a:xfrm>
            <a:prstGeom prst="straightConnector1">
              <a:avLst/>
            </a:prstGeom>
            <a:noFill/>
            <a:ln cap="flat" cmpd="sng" w="19050">
              <a:solidFill>
                <a:srgbClr val="9900FF"/>
              </a:solidFill>
              <a:prstDash val="solid"/>
              <a:round/>
              <a:headEnd len="sm" w="sm" type="none"/>
              <a:tailEnd len="sm" w="sm" type="none"/>
            </a:ln>
          </p:spPr>
        </p:cxnSp>
        <p:sp>
          <p:nvSpPr>
            <p:cNvPr id="388" name="Google Shape;388;g30a7bc9c348_0_5"/>
            <p:cNvSpPr/>
            <p:nvPr/>
          </p:nvSpPr>
          <p:spPr>
            <a:xfrm>
              <a:off x="9805150" y="5241875"/>
              <a:ext cx="2222400" cy="141600"/>
            </a:xfrm>
            <a:prstGeom prst="rect">
              <a:avLst/>
            </a:prstGeom>
            <a:noFill/>
            <a:ln cap="flat" cmpd="sng" w="19050">
              <a:solidFill>
                <a:srgbClr val="99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389" name="Google Shape;389;g30a7bc9c348_0_5"/>
            <p:cNvCxnSpPr/>
            <p:nvPr/>
          </p:nvCxnSpPr>
          <p:spPr>
            <a:xfrm>
              <a:off x="9767800" y="5204500"/>
              <a:ext cx="2297100" cy="0"/>
            </a:xfrm>
            <a:prstGeom prst="straightConnector1">
              <a:avLst/>
            </a:prstGeom>
            <a:noFill/>
            <a:ln cap="flat" cmpd="sng" w="19050">
              <a:solidFill>
                <a:srgbClr val="9900FF"/>
              </a:solidFill>
              <a:prstDash val="solid"/>
              <a:round/>
              <a:headEnd len="sm" w="sm" type="none"/>
              <a:tailEnd len="sm" w="sm" type="none"/>
            </a:ln>
          </p:spPr>
        </p:cxnSp>
        <p:sp>
          <p:nvSpPr>
            <p:cNvPr id="390" name="Google Shape;390;g30a7bc9c348_0_5"/>
            <p:cNvSpPr/>
            <p:nvPr/>
          </p:nvSpPr>
          <p:spPr>
            <a:xfrm>
              <a:off x="1069375" y="5318800"/>
              <a:ext cx="3111000" cy="141600"/>
            </a:xfrm>
            <a:prstGeom prst="rect">
              <a:avLst/>
            </a:prstGeom>
            <a:noFill/>
            <a:ln cap="flat" cmpd="sng" w="19050">
              <a:solidFill>
                <a:srgbClr val="99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91" name="Google Shape;391;g30a7bc9c348_0_5"/>
            <p:cNvSpPr txBox="1"/>
            <p:nvPr/>
          </p:nvSpPr>
          <p:spPr>
            <a:xfrm>
              <a:off x="3131500" y="4387325"/>
              <a:ext cx="3192600" cy="3540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zh-HK" sz="1700">
                  <a:solidFill>
                    <a:srgbClr val="9900FF"/>
                  </a:solidFill>
                  <a:latin typeface="Calibri"/>
                  <a:ea typeface="Calibri"/>
                  <a:cs typeface="Calibri"/>
                  <a:sym typeface="Calibri"/>
                </a:rPr>
                <a:t>3. Capture the text of each review</a:t>
              </a:r>
              <a:endParaRPr sz="1700">
                <a:solidFill>
                  <a:srgbClr val="9900FF"/>
                </a:solidFill>
                <a:latin typeface="Calibri"/>
                <a:ea typeface="Calibri"/>
                <a:cs typeface="Calibri"/>
                <a:sym typeface="Calibri"/>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pic>
        <p:nvPicPr>
          <p:cNvPr id="396" name="Google Shape;396;p30"/>
          <p:cNvPicPr preferRelativeResize="0"/>
          <p:nvPr/>
        </p:nvPicPr>
        <p:blipFill>
          <a:blip r:embed="rId3">
            <a:alphaModFix/>
          </a:blip>
          <a:stretch>
            <a:fillRect/>
          </a:stretch>
        </p:blipFill>
        <p:spPr>
          <a:xfrm>
            <a:off x="733675" y="3119998"/>
            <a:ext cx="8856799" cy="3597901"/>
          </a:xfrm>
          <a:prstGeom prst="rect">
            <a:avLst/>
          </a:prstGeom>
          <a:noFill/>
          <a:ln>
            <a:noFill/>
          </a:ln>
        </p:spPr>
      </p:pic>
      <p:sp>
        <p:nvSpPr>
          <p:cNvPr id="397" name="Google Shape;397;p30"/>
          <p:cNvSpPr txBox="1"/>
          <p:nvPr>
            <p:ph type="ctrTitle"/>
          </p:nvPr>
        </p:nvSpPr>
        <p:spPr>
          <a:xfrm>
            <a:off x="515639" y="331444"/>
            <a:ext cx="9144000" cy="8160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Introduction of Review</a:t>
            </a:r>
            <a:r>
              <a:rPr b="1" lang="zh-HK" sz="5000"/>
              <a:t>s </a:t>
            </a:r>
            <a:r>
              <a:rPr b="1" lang="zh-HK" sz="5000">
                <a:latin typeface="Calibri"/>
                <a:ea typeface="Calibri"/>
                <a:cs typeface="Calibri"/>
                <a:sym typeface="Calibri"/>
              </a:rPr>
              <a:t>Dataset</a:t>
            </a:r>
            <a:endParaRPr sz="5000">
              <a:latin typeface="Calibri"/>
              <a:ea typeface="Calibri"/>
              <a:cs typeface="Calibri"/>
              <a:sym typeface="Calibri"/>
            </a:endParaRPr>
          </a:p>
        </p:txBody>
      </p:sp>
      <p:sp>
        <p:nvSpPr>
          <p:cNvPr id="398" name="Google Shape;398;p30"/>
          <p:cNvSpPr txBox="1"/>
          <p:nvPr>
            <p:ph idx="1" type="subTitle"/>
          </p:nvPr>
        </p:nvSpPr>
        <p:spPr>
          <a:xfrm>
            <a:off x="363250" y="1073050"/>
            <a:ext cx="11901600" cy="2093400"/>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1000"/>
              </a:spcBef>
              <a:spcAft>
                <a:spcPts val="0"/>
              </a:spcAft>
              <a:buSzPts val="2400"/>
              <a:buFont typeface="Arial"/>
              <a:buChar char="•"/>
            </a:pPr>
            <a:r>
              <a:rPr b="0" i="0" lang="zh-HK" sz="2000">
                <a:latin typeface="Calibri"/>
                <a:ea typeface="Calibri"/>
                <a:cs typeface="Calibri"/>
                <a:sym typeface="Calibri"/>
              </a:rPr>
              <a:t>Selection Criteria: Over the past 30 da</a:t>
            </a:r>
            <a:r>
              <a:rPr lang="zh-HK" sz="2000"/>
              <a:t>ys and a</a:t>
            </a:r>
            <a:r>
              <a:rPr b="0" i="0" lang="zh-HK" sz="2000">
                <a:latin typeface="Calibri"/>
                <a:ea typeface="Calibri"/>
                <a:cs typeface="Calibri"/>
                <a:sym typeface="Calibri"/>
              </a:rPr>
              <a:t>mong the 11 </a:t>
            </a:r>
            <a:r>
              <a:rPr lang="zh-HK" sz="2000"/>
              <a:t>well-known brands,</a:t>
            </a:r>
            <a:br>
              <a:rPr lang="zh-HK" sz="2000"/>
            </a:br>
            <a:r>
              <a:rPr lang="zh-HK" sz="2000"/>
              <a:t>t</a:t>
            </a:r>
            <a:r>
              <a:rPr b="0" i="0" lang="zh-HK" sz="2000">
                <a:latin typeface="Calibri"/>
                <a:ea typeface="Calibri"/>
                <a:cs typeface="Calibri"/>
                <a:sym typeface="Calibri"/>
              </a:rPr>
              <a:t>he </a:t>
            </a:r>
            <a:r>
              <a:rPr b="1" lang="zh-HK" sz="2000"/>
              <a:t>b</a:t>
            </a:r>
            <a:r>
              <a:rPr b="1" i="0" lang="zh-HK" sz="2000">
                <a:latin typeface="Calibri"/>
                <a:ea typeface="Calibri"/>
                <a:cs typeface="Calibri"/>
                <a:sym typeface="Calibri"/>
              </a:rPr>
              <a:t>est-selling product</a:t>
            </a:r>
            <a:r>
              <a:rPr b="0" i="0" lang="zh-HK" sz="2000">
                <a:latin typeface="Calibri"/>
                <a:ea typeface="Calibri"/>
                <a:cs typeface="Calibri"/>
                <a:sym typeface="Calibri"/>
              </a:rPr>
              <a:t> </a:t>
            </a:r>
            <a:r>
              <a:rPr lang="zh-HK" sz="2000"/>
              <a:t>in</a:t>
            </a:r>
            <a:r>
              <a:rPr b="0" i="0" lang="zh-HK" sz="2000">
                <a:latin typeface="Calibri"/>
                <a:ea typeface="Calibri"/>
                <a:cs typeface="Calibri"/>
                <a:sym typeface="Calibri"/>
              </a:rPr>
              <a:t> each of the </a:t>
            </a:r>
            <a:r>
              <a:rPr b="1" i="0" lang="zh-HK" sz="2000">
                <a:latin typeface="Calibri"/>
                <a:ea typeface="Calibri"/>
                <a:cs typeface="Calibri"/>
                <a:sym typeface="Calibri"/>
              </a:rPr>
              <a:t>4 categories (Sha</a:t>
            </a:r>
            <a:r>
              <a:rPr b="1" lang="zh-HK" sz="2000"/>
              <a:t>mpoo, Conditioner, Treatments, Styling)</a:t>
            </a:r>
            <a:endParaRPr/>
          </a:p>
          <a:p>
            <a:pPr indent="-406400" lvl="0" marL="457200" rtl="0" algn="l">
              <a:lnSpc>
                <a:spcPct val="90000"/>
              </a:lnSpc>
              <a:spcBef>
                <a:spcPts val="1000"/>
              </a:spcBef>
              <a:spcAft>
                <a:spcPts val="0"/>
              </a:spcAft>
              <a:buSzPts val="2400"/>
              <a:buFont typeface="Arial"/>
              <a:buChar char="•"/>
            </a:pPr>
            <a:r>
              <a:rPr b="0" i="0" lang="zh-HK" sz="2000">
                <a:latin typeface="Calibri"/>
                <a:ea typeface="Calibri"/>
                <a:cs typeface="Calibri"/>
                <a:sym typeface="Calibri"/>
              </a:rPr>
              <a:t>Data Captured: Customer reviews based on </a:t>
            </a:r>
            <a:r>
              <a:rPr b="1" i="0" lang="zh-HK" sz="2000">
                <a:latin typeface="Calibri"/>
                <a:ea typeface="Calibri"/>
                <a:cs typeface="Calibri"/>
                <a:sym typeface="Calibri"/>
              </a:rPr>
              <a:t>rating ratios</a:t>
            </a:r>
            <a:endParaRPr/>
          </a:p>
          <a:p>
            <a:pPr indent="-406400" lvl="0" marL="457200" rtl="0" algn="l">
              <a:lnSpc>
                <a:spcPct val="90000"/>
              </a:lnSpc>
              <a:spcBef>
                <a:spcPts val="1000"/>
              </a:spcBef>
              <a:spcAft>
                <a:spcPts val="0"/>
              </a:spcAft>
              <a:buSzPts val="2400"/>
              <a:buFont typeface="Arial"/>
              <a:buChar char="•"/>
            </a:pPr>
            <a:r>
              <a:rPr b="0" i="0" lang="zh-HK" sz="2000">
                <a:latin typeface="Calibri"/>
                <a:ea typeface="Calibri"/>
                <a:cs typeface="Calibri"/>
                <a:sym typeface="Calibri"/>
              </a:rPr>
              <a:t>Total Reviews Collected: 25</a:t>
            </a:r>
            <a:r>
              <a:rPr lang="zh-HK" sz="2000"/>
              <a:t>0 reviews * 4 best sellers = </a:t>
            </a:r>
            <a:r>
              <a:rPr b="1" i="0" lang="zh-HK" sz="2000">
                <a:latin typeface="Calibri"/>
                <a:ea typeface="Calibri"/>
                <a:cs typeface="Calibri"/>
                <a:sym typeface="Calibri"/>
              </a:rPr>
              <a:t>1,000 reviews</a:t>
            </a:r>
            <a:endParaRPr b="1" sz="2000"/>
          </a:p>
          <a:p>
            <a:pPr indent="-406400" lvl="0" marL="457200" rtl="0" algn="l">
              <a:lnSpc>
                <a:spcPct val="90000"/>
              </a:lnSpc>
              <a:spcBef>
                <a:spcPts val="1000"/>
              </a:spcBef>
              <a:spcAft>
                <a:spcPts val="0"/>
              </a:spcAft>
              <a:buSzPts val="2400"/>
              <a:buFont typeface="Arial"/>
              <a:buChar char="•"/>
            </a:pPr>
            <a:r>
              <a:rPr i="0" lang="zh-HK" sz="2000">
                <a:latin typeface="Calibri"/>
                <a:ea typeface="Calibri"/>
                <a:cs typeface="Calibri"/>
                <a:sym typeface="Calibri"/>
              </a:rPr>
              <a:t>3 columns: product</a:t>
            </a:r>
            <a:r>
              <a:rPr lang="zh-HK" sz="2000"/>
              <a:t>_id, rating, review_text</a:t>
            </a:r>
            <a:endParaRPr sz="2500">
              <a:highlight>
                <a:srgbClr val="FFFFFF"/>
              </a:highlight>
            </a:endParaRPr>
          </a:p>
        </p:txBody>
      </p:sp>
      <p:sp>
        <p:nvSpPr>
          <p:cNvPr id="399" name="Google Shape;399;p30"/>
          <p:cNvSpPr/>
          <p:nvPr/>
        </p:nvSpPr>
        <p:spPr>
          <a:xfrm>
            <a:off x="665022" y="5230094"/>
            <a:ext cx="2037236" cy="1443662"/>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400" name="Google Shape;400;p30"/>
          <p:cNvCxnSpPr/>
          <p:nvPr/>
        </p:nvCxnSpPr>
        <p:spPr>
          <a:xfrm>
            <a:off x="2702250" y="6230925"/>
            <a:ext cx="1131000" cy="0"/>
          </a:xfrm>
          <a:prstGeom prst="straightConnector1">
            <a:avLst/>
          </a:prstGeom>
          <a:noFill/>
          <a:ln cap="flat" cmpd="sng" w="28575">
            <a:solidFill>
              <a:srgbClr val="FF0000"/>
            </a:solidFill>
            <a:prstDash val="solid"/>
            <a:round/>
            <a:headEnd len="med" w="med" type="none"/>
            <a:tailEnd len="med" w="med" type="triangle"/>
          </a:ln>
        </p:spPr>
      </p:cxnSp>
      <p:sp>
        <p:nvSpPr>
          <p:cNvPr id="401" name="Google Shape;401;p30"/>
          <p:cNvSpPr txBox="1"/>
          <p:nvPr/>
        </p:nvSpPr>
        <p:spPr>
          <a:xfrm>
            <a:off x="3794525" y="6035350"/>
            <a:ext cx="3741300" cy="57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rPr lang="zh-HK">
                <a:solidFill>
                  <a:srgbClr val="FF0000"/>
                </a:solidFill>
              </a:rPr>
              <a:t>Sample 250 reviews for each best seller </a:t>
            </a:r>
            <a:br>
              <a:rPr lang="zh-HK">
                <a:solidFill>
                  <a:srgbClr val="FF0000"/>
                </a:solidFill>
              </a:rPr>
            </a:br>
            <a:r>
              <a:rPr lang="zh-HK">
                <a:solidFill>
                  <a:srgbClr val="FF0000"/>
                </a:solidFill>
              </a:rPr>
              <a:t>that reflect the ratio of ratings</a:t>
            </a:r>
            <a:endParaRPr/>
          </a:p>
        </p:txBody>
      </p:sp>
      <p:graphicFrame>
        <p:nvGraphicFramePr>
          <p:cNvPr id="402" name="Google Shape;402;p30"/>
          <p:cNvGraphicFramePr/>
          <p:nvPr/>
        </p:nvGraphicFramePr>
        <p:xfrm>
          <a:off x="7152650" y="5849300"/>
          <a:ext cx="3000000" cy="3000000"/>
        </p:xfrm>
        <a:graphic>
          <a:graphicData uri="http://schemas.openxmlformats.org/drawingml/2006/table">
            <a:tbl>
              <a:tblPr>
                <a:noFill/>
                <a:tableStyleId>{C6C5F0E9-D6D9-4B17-9D00-973426B0AB95}</a:tableStyleId>
              </a:tblPr>
              <a:tblGrid>
                <a:gridCol w="878675"/>
                <a:gridCol w="878675"/>
                <a:gridCol w="878675"/>
                <a:gridCol w="878675"/>
                <a:gridCol w="878675"/>
              </a:tblGrid>
              <a:tr h="366450">
                <a:tc>
                  <a:txBody>
                    <a:bodyPr/>
                    <a:lstStyle/>
                    <a:p>
                      <a:pPr indent="0" lvl="0" marL="0" rtl="0" algn="ctr">
                        <a:spcBef>
                          <a:spcPts val="0"/>
                        </a:spcBef>
                        <a:spcAft>
                          <a:spcPts val="0"/>
                        </a:spcAft>
                        <a:buNone/>
                      </a:pPr>
                      <a:r>
                        <a:rPr lang="zh-HK">
                          <a:solidFill>
                            <a:srgbClr val="FF0000"/>
                          </a:solidFill>
                        </a:rPr>
                        <a:t>5 stars</a:t>
                      </a:r>
                      <a:endParaRPr>
                        <a:solidFill>
                          <a:srgbClr val="FF0000"/>
                        </a:solidFill>
                      </a:endParaRPr>
                    </a:p>
                  </a:txBody>
                  <a:tcPr marT="91425" marB="91425" marR="91425" marL="91425">
                    <a:solidFill>
                      <a:schemeClr val="lt1"/>
                    </a:solidFill>
                  </a:tcPr>
                </a:tc>
                <a:tc>
                  <a:txBody>
                    <a:bodyPr/>
                    <a:lstStyle/>
                    <a:p>
                      <a:pPr indent="0" lvl="0" marL="0" rtl="0" algn="ctr">
                        <a:spcBef>
                          <a:spcPts val="0"/>
                        </a:spcBef>
                        <a:spcAft>
                          <a:spcPts val="0"/>
                        </a:spcAft>
                        <a:buNone/>
                      </a:pPr>
                      <a:r>
                        <a:rPr lang="zh-HK">
                          <a:solidFill>
                            <a:srgbClr val="FF0000"/>
                          </a:solidFill>
                        </a:rPr>
                        <a:t>4 stars</a:t>
                      </a:r>
                      <a:endParaRPr>
                        <a:solidFill>
                          <a:srgbClr val="FF0000"/>
                        </a:solidFill>
                      </a:endParaRPr>
                    </a:p>
                  </a:txBody>
                  <a:tcPr marT="91425" marB="91425" marR="91425" marL="91425">
                    <a:solidFill>
                      <a:schemeClr val="lt1"/>
                    </a:solidFill>
                  </a:tcPr>
                </a:tc>
                <a:tc>
                  <a:txBody>
                    <a:bodyPr/>
                    <a:lstStyle/>
                    <a:p>
                      <a:pPr indent="0" lvl="0" marL="0" rtl="0" algn="ctr">
                        <a:spcBef>
                          <a:spcPts val="0"/>
                        </a:spcBef>
                        <a:spcAft>
                          <a:spcPts val="0"/>
                        </a:spcAft>
                        <a:buNone/>
                      </a:pPr>
                      <a:r>
                        <a:rPr lang="zh-HK">
                          <a:solidFill>
                            <a:srgbClr val="FF0000"/>
                          </a:solidFill>
                        </a:rPr>
                        <a:t>3 stars</a:t>
                      </a:r>
                      <a:endParaRPr>
                        <a:solidFill>
                          <a:srgbClr val="FF0000"/>
                        </a:solidFill>
                      </a:endParaRPr>
                    </a:p>
                  </a:txBody>
                  <a:tcPr marT="91425" marB="91425" marR="91425" marL="91425">
                    <a:solidFill>
                      <a:schemeClr val="lt1"/>
                    </a:solidFill>
                  </a:tcPr>
                </a:tc>
                <a:tc>
                  <a:txBody>
                    <a:bodyPr/>
                    <a:lstStyle/>
                    <a:p>
                      <a:pPr indent="0" lvl="0" marL="0" rtl="0" algn="ctr">
                        <a:spcBef>
                          <a:spcPts val="0"/>
                        </a:spcBef>
                        <a:spcAft>
                          <a:spcPts val="0"/>
                        </a:spcAft>
                        <a:buNone/>
                      </a:pPr>
                      <a:r>
                        <a:rPr lang="zh-HK">
                          <a:solidFill>
                            <a:srgbClr val="FF0000"/>
                          </a:solidFill>
                        </a:rPr>
                        <a:t>2 stars</a:t>
                      </a:r>
                      <a:endParaRPr>
                        <a:solidFill>
                          <a:srgbClr val="FF0000"/>
                        </a:solidFill>
                      </a:endParaRPr>
                    </a:p>
                  </a:txBody>
                  <a:tcPr marT="91425" marB="91425" marR="91425" marL="91425">
                    <a:solidFill>
                      <a:schemeClr val="lt1"/>
                    </a:solidFill>
                  </a:tcPr>
                </a:tc>
                <a:tc>
                  <a:txBody>
                    <a:bodyPr/>
                    <a:lstStyle/>
                    <a:p>
                      <a:pPr indent="0" lvl="0" marL="0" rtl="0" algn="ctr">
                        <a:spcBef>
                          <a:spcPts val="0"/>
                        </a:spcBef>
                        <a:spcAft>
                          <a:spcPts val="0"/>
                        </a:spcAft>
                        <a:buNone/>
                      </a:pPr>
                      <a:r>
                        <a:rPr lang="zh-HK">
                          <a:solidFill>
                            <a:srgbClr val="FF0000"/>
                          </a:solidFill>
                        </a:rPr>
                        <a:t>1 star</a:t>
                      </a:r>
                      <a:endParaRPr>
                        <a:solidFill>
                          <a:srgbClr val="FF0000"/>
                        </a:solidFill>
                      </a:endParaRPr>
                    </a:p>
                  </a:txBody>
                  <a:tcPr marT="91425" marB="91425" marR="91425" marL="91425">
                    <a:solidFill>
                      <a:schemeClr val="lt1"/>
                    </a:solidFill>
                  </a:tcPr>
                </a:tc>
              </a:tr>
              <a:tr h="217300">
                <a:tc>
                  <a:txBody>
                    <a:bodyPr/>
                    <a:lstStyle/>
                    <a:p>
                      <a:pPr indent="0" lvl="0" marL="0" rtl="0" algn="ctr">
                        <a:spcBef>
                          <a:spcPts val="0"/>
                        </a:spcBef>
                        <a:spcAft>
                          <a:spcPts val="0"/>
                        </a:spcAft>
                        <a:buNone/>
                      </a:pPr>
                      <a:r>
                        <a:rPr lang="zh-HK">
                          <a:solidFill>
                            <a:srgbClr val="FF0000"/>
                          </a:solidFill>
                        </a:rPr>
                        <a:t>193</a:t>
                      </a:r>
                      <a:endParaRPr>
                        <a:solidFill>
                          <a:srgbClr val="FF0000"/>
                        </a:solidFill>
                      </a:endParaRPr>
                    </a:p>
                  </a:txBody>
                  <a:tcPr marT="91425" marB="91425" marR="91425" marL="91425">
                    <a:solidFill>
                      <a:schemeClr val="lt1"/>
                    </a:solidFill>
                  </a:tcPr>
                </a:tc>
                <a:tc>
                  <a:txBody>
                    <a:bodyPr/>
                    <a:lstStyle/>
                    <a:p>
                      <a:pPr indent="0" lvl="0" marL="0" rtl="0" algn="ctr">
                        <a:spcBef>
                          <a:spcPts val="0"/>
                        </a:spcBef>
                        <a:spcAft>
                          <a:spcPts val="0"/>
                        </a:spcAft>
                        <a:buNone/>
                      </a:pPr>
                      <a:r>
                        <a:rPr lang="zh-HK">
                          <a:solidFill>
                            <a:srgbClr val="FF0000"/>
                          </a:solidFill>
                        </a:rPr>
                        <a:t>33</a:t>
                      </a:r>
                      <a:endParaRPr>
                        <a:solidFill>
                          <a:srgbClr val="FF0000"/>
                        </a:solidFill>
                      </a:endParaRPr>
                    </a:p>
                  </a:txBody>
                  <a:tcPr marT="91425" marB="91425" marR="91425" marL="91425">
                    <a:solidFill>
                      <a:schemeClr val="lt1"/>
                    </a:solidFill>
                  </a:tcPr>
                </a:tc>
                <a:tc>
                  <a:txBody>
                    <a:bodyPr/>
                    <a:lstStyle/>
                    <a:p>
                      <a:pPr indent="0" lvl="0" marL="0" rtl="0" algn="ctr">
                        <a:spcBef>
                          <a:spcPts val="0"/>
                        </a:spcBef>
                        <a:spcAft>
                          <a:spcPts val="0"/>
                        </a:spcAft>
                        <a:buNone/>
                      </a:pPr>
                      <a:r>
                        <a:rPr lang="zh-HK">
                          <a:solidFill>
                            <a:srgbClr val="FF0000"/>
                          </a:solidFill>
                        </a:rPr>
                        <a:t>16</a:t>
                      </a:r>
                      <a:endParaRPr>
                        <a:solidFill>
                          <a:srgbClr val="FF0000"/>
                        </a:solidFill>
                      </a:endParaRPr>
                    </a:p>
                  </a:txBody>
                  <a:tcPr marT="91425" marB="91425" marR="91425" marL="91425">
                    <a:solidFill>
                      <a:schemeClr val="lt1"/>
                    </a:solidFill>
                  </a:tcPr>
                </a:tc>
                <a:tc>
                  <a:txBody>
                    <a:bodyPr/>
                    <a:lstStyle/>
                    <a:p>
                      <a:pPr indent="0" lvl="0" marL="0" rtl="0" algn="ctr">
                        <a:spcBef>
                          <a:spcPts val="0"/>
                        </a:spcBef>
                        <a:spcAft>
                          <a:spcPts val="0"/>
                        </a:spcAft>
                        <a:buNone/>
                      </a:pPr>
                      <a:r>
                        <a:rPr lang="zh-HK">
                          <a:solidFill>
                            <a:srgbClr val="FF0000"/>
                          </a:solidFill>
                        </a:rPr>
                        <a:t>4</a:t>
                      </a:r>
                      <a:endParaRPr>
                        <a:solidFill>
                          <a:srgbClr val="FF0000"/>
                        </a:solidFill>
                      </a:endParaRPr>
                    </a:p>
                  </a:txBody>
                  <a:tcPr marT="91425" marB="91425" marR="91425" marL="91425">
                    <a:solidFill>
                      <a:schemeClr val="lt1"/>
                    </a:solidFill>
                  </a:tcPr>
                </a:tc>
                <a:tc>
                  <a:txBody>
                    <a:bodyPr/>
                    <a:lstStyle/>
                    <a:p>
                      <a:pPr indent="0" lvl="0" marL="0" rtl="0" algn="ctr">
                        <a:spcBef>
                          <a:spcPts val="0"/>
                        </a:spcBef>
                        <a:spcAft>
                          <a:spcPts val="0"/>
                        </a:spcAft>
                        <a:buNone/>
                      </a:pPr>
                      <a:r>
                        <a:rPr lang="zh-HK">
                          <a:solidFill>
                            <a:srgbClr val="FF0000"/>
                          </a:solidFill>
                        </a:rPr>
                        <a:t>4</a:t>
                      </a:r>
                      <a:endParaRPr>
                        <a:solidFill>
                          <a:srgbClr val="FF0000"/>
                        </a:solidFill>
                      </a:endParaRPr>
                    </a:p>
                  </a:txBody>
                  <a:tcPr marT="91425" marB="91425" marR="91425" marL="91425">
                    <a:solidFill>
                      <a:schemeClr val="lt1"/>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 name="Shape 118"/>
        <p:cNvGrpSpPr/>
        <p:nvPr/>
      </p:nvGrpSpPr>
      <p:grpSpPr>
        <a:xfrm>
          <a:off x="0" y="0"/>
          <a:ext cx="0" cy="0"/>
          <a:chOff x="0" y="0"/>
          <a:chExt cx="0" cy="0"/>
        </a:xfrm>
      </p:grpSpPr>
      <p:sp>
        <p:nvSpPr>
          <p:cNvPr id="119" name="Google Shape;119;p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0" name="Google Shape;120;p2"/>
          <p:cNvSpPr txBox="1"/>
          <p:nvPr>
            <p:ph type="ctrTitle"/>
          </p:nvPr>
        </p:nvSpPr>
        <p:spPr>
          <a:xfrm>
            <a:off x="508815" y="356172"/>
            <a:ext cx="4771178" cy="1160110"/>
          </a:xfrm>
          <a:prstGeom prst="rect">
            <a:avLst/>
          </a:prstGeom>
          <a:noFill/>
          <a:ln>
            <a:noFill/>
          </a:ln>
          <a:effectLst>
            <a:outerShdw blurRad="44450" algn="ctr" dir="5400000" dist="27940">
              <a:srgbClr val="000000">
                <a:alpha val="30196"/>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Calibri"/>
              <a:buNone/>
            </a:pPr>
            <a:r>
              <a:rPr b="1" lang="zh-HK" sz="5000">
                <a:solidFill>
                  <a:schemeClr val="dk1"/>
                </a:solidFill>
                <a:latin typeface="Calibri"/>
                <a:ea typeface="Calibri"/>
                <a:cs typeface="Calibri"/>
                <a:sym typeface="Calibri"/>
              </a:rPr>
              <a:t>Project Objective</a:t>
            </a:r>
            <a:endParaRPr sz="5000">
              <a:solidFill>
                <a:schemeClr val="dk1"/>
              </a:solidFill>
              <a:latin typeface="Calibri"/>
              <a:ea typeface="Calibri"/>
              <a:cs typeface="Calibri"/>
              <a:sym typeface="Calibri"/>
            </a:endParaRPr>
          </a:p>
        </p:txBody>
      </p:sp>
      <p:sp>
        <p:nvSpPr>
          <p:cNvPr id="121" name="Google Shape;121;p2"/>
          <p:cNvSpPr/>
          <p:nvPr/>
        </p:nvSpPr>
        <p:spPr>
          <a:xfrm rot="6269068">
            <a:off x="8717845" y="3339275"/>
            <a:ext cx="2987899" cy="2987899"/>
          </a:xfrm>
          <a:prstGeom prst="arc">
            <a:avLst>
              <a:gd fmla="val 14441841" name="adj1"/>
              <a:gd fmla="val 0" name="adj2"/>
            </a:avLst>
          </a:prstGeom>
          <a:noFill/>
          <a:ln cap="rnd" cmpd="sng" w="127000">
            <a:solidFill>
              <a:schemeClr val="accent4">
                <a:alpha val="93333"/>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 name="Google Shape;122;p2"/>
          <p:cNvSpPr txBox="1"/>
          <p:nvPr/>
        </p:nvSpPr>
        <p:spPr>
          <a:xfrm>
            <a:off x="556582" y="1550402"/>
            <a:ext cx="9378988" cy="2288248"/>
          </a:xfrm>
          <a:prstGeom prst="rect">
            <a:avLst/>
          </a:prstGeom>
          <a:noFill/>
          <a:ln>
            <a:noFill/>
          </a:ln>
        </p:spPr>
        <p:txBody>
          <a:bodyPr anchorCtr="0" anchor="t" bIns="45700" lIns="91425" spcFirstLastPara="1" rIns="91425" wrap="square" tIns="45700">
            <a:normAutofit/>
          </a:bodyPr>
          <a:lstStyle/>
          <a:p>
            <a:pPr indent="-342900" lvl="0" marL="349250" marR="0" rtl="0" algn="l">
              <a:lnSpc>
                <a:spcPct val="115000"/>
              </a:lnSpc>
              <a:spcBef>
                <a:spcPts val="0"/>
              </a:spcBef>
              <a:spcAft>
                <a:spcPts val="0"/>
              </a:spcAft>
              <a:buClr>
                <a:srgbClr val="000000"/>
              </a:buClr>
              <a:buSzPts val="2800"/>
              <a:buFont typeface="Arial"/>
              <a:buChar char="-"/>
            </a:pPr>
            <a:r>
              <a:rPr b="0" i="0" lang="zh-HK" sz="2500" u="none" cap="none" strike="noStrike">
                <a:solidFill>
                  <a:schemeClr val="dk1"/>
                </a:solidFill>
                <a:latin typeface="Calibri"/>
                <a:ea typeface="Calibri"/>
                <a:cs typeface="Calibri"/>
                <a:sym typeface="Calibri"/>
              </a:rPr>
              <a:t>Get actual hair care products information and customer reviews </a:t>
            </a:r>
            <a:endParaRPr/>
          </a:p>
          <a:p>
            <a:pPr indent="-342900" lvl="0" marL="349250" marR="0" rtl="0" algn="l">
              <a:lnSpc>
                <a:spcPct val="115000"/>
              </a:lnSpc>
              <a:spcBef>
                <a:spcPts val="0"/>
              </a:spcBef>
              <a:spcAft>
                <a:spcPts val="0"/>
              </a:spcAft>
              <a:buClr>
                <a:srgbClr val="000000"/>
              </a:buClr>
              <a:buSzPts val="2800"/>
              <a:buFont typeface="Arial"/>
              <a:buChar char="-"/>
            </a:pPr>
            <a:r>
              <a:rPr b="0" i="0" lang="zh-HK" sz="2500" u="none" cap="none" strike="noStrike">
                <a:solidFill>
                  <a:schemeClr val="dk1"/>
                </a:solidFill>
                <a:latin typeface="Calibri"/>
                <a:ea typeface="Calibri"/>
                <a:cs typeface="Calibri"/>
                <a:sym typeface="Calibri"/>
              </a:rPr>
              <a:t>Analyze hair care best sellers from iHerb </a:t>
            </a:r>
            <a:endParaRPr/>
          </a:p>
          <a:p>
            <a:pPr indent="0" lvl="0" marL="6350" marR="0" rtl="0" algn="l">
              <a:lnSpc>
                <a:spcPct val="115000"/>
              </a:lnSpc>
              <a:spcBef>
                <a:spcPts val="600"/>
              </a:spcBef>
              <a:spcAft>
                <a:spcPts val="0"/>
              </a:spcAft>
              <a:buClr>
                <a:srgbClr val="000000"/>
              </a:buClr>
              <a:buSzPts val="2500"/>
              <a:buFont typeface="Arial"/>
              <a:buNone/>
            </a:pPr>
            <a:r>
              <a:t/>
            </a:r>
            <a:endParaRPr b="0" i="0" sz="2000" u="none" cap="none" strike="noStrike">
              <a:solidFill>
                <a:srgbClr val="595959"/>
              </a:solidFill>
              <a:latin typeface="Calibri"/>
              <a:ea typeface="Calibri"/>
              <a:cs typeface="Calibri"/>
              <a:sym typeface="Calibri"/>
            </a:endParaRPr>
          </a:p>
          <a:p>
            <a:pPr indent="0" lvl="0" marL="0" marR="0" rtl="0" algn="ctr">
              <a:lnSpc>
                <a:spcPct val="90000"/>
              </a:lnSpc>
              <a:spcBef>
                <a:spcPts val="60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ctr">
              <a:lnSpc>
                <a:spcPct val="90000"/>
              </a:lnSpc>
              <a:spcBef>
                <a:spcPts val="600"/>
              </a:spcBef>
              <a:spcAft>
                <a:spcPts val="600"/>
              </a:spcAft>
              <a:buClr>
                <a:schemeClr val="dk1"/>
              </a:buClr>
              <a:buSzPts val="2000"/>
              <a:buFont typeface="Calibri"/>
              <a:buNone/>
            </a:pPr>
            <a:r>
              <a:t/>
            </a:r>
            <a:endParaRPr b="0" i="0" sz="2000" u="none" cap="none" strike="noStrike">
              <a:solidFill>
                <a:schemeClr val="dk1"/>
              </a:solidFill>
              <a:latin typeface="Calibri"/>
              <a:ea typeface="Calibri"/>
              <a:cs typeface="Calibri"/>
              <a:sym typeface="Calibri"/>
            </a:endParaRPr>
          </a:p>
        </p:txBody>
      </p:sp>
      <p:pic>
        <p:nvPicPr>
          <p:cNvPr descr="A person with her arms raised in the air&#10;&#10;Description automatically generated" id="123" name="Google Shape;123;p2"/>
          <p:cNvPicPr preferRelativeResize="0"/>
          <p:nvPr/>
        </p:nvPicPr>
        <p:blipFill rotWithShape="1">
          <a:blip r:embed="rId3">
            <a:alphaModFix/>
          </a:blip>
          <a:srcRect b="0" l="0" r="0" t="0"/>
          <a:stretch/>
        </p:blipFill>
        <p:spPr>
          <a:xfrm>
            <a:off x="1045321" y="3121704"/>
            <a:ext cx="5160258" cy="3014825"/>
          </a:xfrm>
          <a:prstGeom prst="rect">
            <a:avLst/>
          </a:prstGeom>
          <a:noFill/>
          <a:ln>
            <a:noFill/>
          </a:ln>
        </p:spPr>
      </p:pic>
      <p:pic>
        <p:nvPicPr>
          <p:cNvPr descr="A phone and boxes next to a cart&#10;&#10;Description automatically generated" id="124" name="Google Shape;124;p2"/>
          <p:cNvPicPr preferRelativeResize="0"/>
          <p:nvPr/>
        </p:nvPicPr>
        <p:blipFill rotWithShape="1">
          <a:blip r:embed="rId4">
            <a:alphaModFix/>
          </a:blip>
          <a:srcRect b="0" l="0" r="0" t="0"/>
          <a:stretch/>
        </p:blipFill>
        <p:spPr>
          <a:xfrm>
            <a:off x="6483870" y="2747395"/>
            <a:ext cx="4008282" cy="2672188"/>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3"/>
          <p:cNvSpPr txBox="1"/>
          <p:nvPr>
            <p:ph type="title"/>
          </p:nvPr>
        </p:nvSpPr>
        <p:spPr>
          <a:xfrm>
            <a:off x="371903" y="2"/>
            <a:ext cx="10515600" cy="1318200"/>
          </a:xfrm>
          <a:prstGeom prst="rect">
            <a:avLst/>
          </a:prstGeom>
          <a:noFill/>
          <a:ln>
            <a:noFill/>
          </a:ln>
          <a:effectLst>
            <a:outerShdw blurRad="44450" algn="ctr" dir="5400000" dist="27940">
              <a:srgbClr val="000000">
                <a:alpha val="31764"/>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None/>
            </a:pPr>
            <a:r>
              <a:rPr b="1" i="0" lang="zh-HK" sz="5000" u="none" cap="none" strike="noStrike">
                <a:solidFill>
                  <a:srgbClr val="0C0C0C"/>
                </a:solidFill>
                <a:latin typeface="Calibri"/>
                <a:ea typeface="Calibri"/>
                <a:cs typeface="Calibri"/>
                <a:sym typeface="Calibri"/>
              </a:rPr>
              <a:t>Text Preprocessing</a:t>
            </a:r>
            <a:endParaRPr sz="5000"/>
          </a:p>
        </p:txBody>
      </p:sp>
      <p:pic>
        <p:nvPicPr>
          <p:cNvPr id="408" name="Google Shape;408;p43"/>
          <p:cNvPicPr preferRelativeResize="0"/>
          <p:nvPr/>
        </p:nvPicPr>
        <p:blipFill rotWithShape="1">
          <a:blip r:embed="rId3">
            <a:alphaModFix/>
          </a:blip>
          <a:srcRect b="0" l="0" r="0" t="0"/>
          <a:stretch/>
        </p:blipFill>
        <p:spPr>
          <a:xfrm>
            <a:off x="9524566" y="975815"/>
            <a:ext cx="2015754" cy="750441"/>
          </a:xfrm>
          <a:prstGeom prst="rect">
            <a:avLst/>
          </a:prstGeom>
          <a:noFill/>
          <a:ln>
            <a:noFill/>
          </a:ln>
        </p:spPr>
      </p:pic>
      <p:sp>
        <p:nvSpPr>
          <p:cNvPr id="409" name="Google Shape;409;p43"/>
          <p:cNvSpPr txBox="1"/>
          <p:nvPr>
            <p:ph idx="4294967295" type="subTitle"/>
          </p:nvPr>
        </p:nvSpPr>
        <p:spPr>
          <a:xfrm>
            <a:off x="363250" y="1149250"/>
            <a:ext cx="11711700" cy="5481600"/>
          </a:xfrm>
          <a:prstGeom prst="rect">
            <a:avLst/>
          </a:prstGeom>
          <a:noFill/>
          <a:ln>
            <a:noFill/>
          </a:ln>
        </p:spPr>
        <p:txBody>
          <a:bodyPr anchorCtr="0" anchor="t" bIns="45700" lIns="91425" spcFirstLastPara="1" rIns="91425" wrap="square" tIns="45700">
            <a:noAutofit/>
          </a:bodyPr>
          <a:lstStyle/>
          <a:p>
            <a:pPr indent="-371475" lvl="0" marL="457200" rtl="0" algn="l">
              <a:lnSpc>
                <a:spcPct val="115000"/>
              </a:lnSpc>
              <a:spcBef>
                <a:spcPts val="0"/>
              </a:spcBef>
              <a:spcAft>
                <a:spcPts val="0"/>
              </a:spcAft>
              <a:buClr>
                <a:srgbClr val="060607"/>
              </a:buClr>
              <a:buSzPts val="2250"/>
              <a:buChar char="•"/>
            </a:pPr>
            <a:r>
              <a:rPr b="1" lang="zh-HK" sz="2250" u="sng">
                <a:solidFill>
                  <a:srgbClr val="060607"/>
                </a:solidFill>
                <a:highlight>
                  <a:srgbClr val="FFFFFF"/>
                </a:highlight>
              </a:rPr>
              <a:t>Emoji Conversion</a:t>
            </a:r>
            <a:r>
              <a:rPr b="1" lang="zh-HK" sz="2250">
                <a:solidFill>
                  <a:srgbClr val="060607"/>
                </a:solidFill>
                <a:highlight>
                  <a:srgbClr val="FFFFFF"/>
                </a:highlight>
              </a:rPr>
              <a:t>:</a:t>
            </a:r>
            <a:br>
              <a:rPr b="1" lang="zh-HK" sz="2250">
                <a:solidFill>
                  <a:srgbClr val="060607"/>
                </a:solidFill>
                <a:highlight>
                  <a:srgbClr val="FFFFFF"/>
                </a:highlight>
              </a:rPr>
            </a:br>
            <a:r>
              <a:rPr lang="zh-HK" sz="2250">
                <a:solidFill>
                  <a:srgbClr val="060607"/>
                </a:solidFill>
                <a:highlight>
                  <a:srgbClr val="FFFFFF"/>
                </a:highlight>
              </a:rPr>
              <a:t>Convert emojis to their official descriptions to standardize the text</a:t>
            </a:r>
            <a:endParaRPr sz="2250">
              <a:solidFill>
                <a:srgbClr val="060607"/>
              </a:solidFill>
              <a:highlight>
                <a:srgbClr val="FFFFFF"/>
              </a:highlight>
            </a:endParaRPr>
          </a:p>
          <a:p>
            <a:pPr indent="-371475" lvl="0" marL="457200" rtl="0" algn="l">
              <a:lnSpc>
                <a:spcPct val="115000"/>
              </a:lnSpc>
              <a:spcBef>
                <a:spcPts val="0"/>
              </a:spcBef>
              <a:spcAft>
                <a:spcPts val="0"/>
              </a:spcAft>
              <a:buClr>
                <a:srgbClr val="060607"/>
              </a:buClr>
              <a:buSzPts val="2250"/>
              <a:buChar char="•"/>
            </a:pPr>
            <a:r>
              <a:rPr b="1" lang="zh-HK" sz="2250" u="sng">
                <a:solidFill>
                  <a:srgbClr val="060607"/>
                </a:solidFill>
                <a:highlight>
                  <a:srgbClr val="FFFFFF"/>
                </a:highlight>
              </a:rPr>
              <a:t>Lowercasing</a:t>
            </a:r>
            <a:r>
              <a:rPr b="1" lang="zh-HK" sz="2250">
                <a:solidFill>
                  <a:srgbClr val="060607"/>
                </a:solidFill>
                <a:highlight>
                  <a:srgbClr val="FFFFFF"/>
                </a:highlight>
              </a:rPr>
              <a:t>:</a:t>
            </a:r>
            <a:br>
              <a:rPr b="1" lang="zh-HK" sz="2250">
                <a:solidFill>
                  <a:srgbClr val="060607"/>
                </a:solidFill>
                <a:highlight>
                  <a:srgbClr val="FFFFFF"/>
                </a:highlight>
              </a:rPr>
            </a:br>
            <a:r>
              <a:rPr lang="zh-HK" sz="2250">
                <a:solidFill>
                  <a:srgbClr val="060607"/>
                </a:solidFill>
                <a:highlight>
                  <a:srgbClr val="FFFFFF"/>
                </a:highlight>
              </a:rPr>
              <a:t>Normalize all text to lowercase to ensure uniformity</a:t>
            </a:r>
            <a:endParaRPr sz="2250">
              <a:solidFill>
                <a:srgbClr val="060607"/>
              </a:solidFill>
              <a:highlight>
                <a:srgbClr val="FFFFFF"/>
              </a:highlight>
            </a:endParaRPr>
          </a:p>
          <a:p>
            <a:pPr indent="-371475" lvl="0" marL="457200" rtl="0" algn="l">
              <a:lnSpc>
                <a:spcPct val="115000"/>
              </a:lnSpc>
              <a:spcBef>
                <a:spcPts val="0"/>
              </a:spcBef>
              <a:spcAft>
                <a:spcPts val="0"/>
              </a:spcAft>
              <a:buClr>
                <a:srgbClr val="060607"/>
              </a:buClr>
              <a:buSzPts val="2250"/>
              <a:buChar char="•"/>
            </a:pPr>
            <a:r>
              <a:rPr b="1" lang="zh-HK" sz="2250" u="sng">
                <a:solidFill>
                  <a:srgbClr val="060607"/>
                </a:solidFill>
                <a:highlight>
                  <a:srgbClr val="FFFFFF"/>
                </a:highlight>
              </a:rPr>
              <a:t>Special Character Removal</a:t>
            </a:r>
            <a:r>
              <a:rPr b="1" lang="zh-HK" sz="2250">
                <a:solidFill>
                  <a:srgbClr val="060607"/>
                </a:solidFill>
                <a:highlight>
                  <a:srgbClr val="FFFFFF"/>
                </a:highlight>
              </a:rPr>
              <a:t>:</a:t>
            </a:r>
            <a:br>
              <a:rPr b="1" lang="zh-HK" sz="2250">
                <a:solidFill>
                  <a:srgbClr val="060607"/>
                </a:solidFill>
                <a:highlight>
                  <a:srgbClr val="FFFFFF"/>
                </a:highlight>
              </a:rPr>
            </a:br>
            <a:r>
              <a:rPr lang="zh-HK" sz="2250">
                <a:solidFill>
                  <a:srgbClr val="060607"/>
                </a:solidFill>
                <a:highlight>
                  <a:srgbClr val="FFFFFF"/>
                </a:highlight>
              </a:rPr>
              <a:t>Remove unnecessary special characters like </a:t>
            </a:r>
            <a:r>
              <a:rPr lang="zh-HK" sz="2250">
                <a:highlight>
                  <a:srgbClr val="FFFFFF"/>
                </a:highlight>
              </a:rPr>
              <a:t>,.:;@#^&amp;_+-*/&lt;&gt;(){}®=…,</a:t>
            </a:r>
            <a:br>
              <a:rPr lang="zh-HK" sz="2250">
                <a:highlight>
                  <a:srgbClr val="FFFFFF"/>
                </a:highlight>
              </a:rPr>
            </a:br>
            <a:r>
              <a:rPr lang="zh-HK" sz="2250">
                <a:highlight>
                  <a:srgbClr val="FFFFFF"/>
                </a:highlight>
              </a:rPr>
              <a:t>while preserving emotive punctuations like ! ?</a:t>
            </a:r>
            <a:endParaRPr sz="2250">
              <a:highlight>
                <a:srgbClr val="FFFFFF"/>
              </a:highlight>
            </a:endParaRPr>
          </a:p>
          <a:p>
            <a:pPr indent="-371475" lvl="0" marL="457200" rtl="0" algn="l">
              <a:lnSpc>
                <a:spcPct val="115000"/>
              </a:lnSpc>
              <a:spcBef>
                <a:spcPts val="0"/>
              </a:spcBef>
              <a:spcAft>
                <a:spcPts val="0"/>
              </a:spcAft>
              <a:buClr>
                <a:srgbClr val="060607"/>
              </a:buClr>
              <a:buSzPts val="2250"/>
              <a:buChar char="•"/>
            </a:pPr>
            <a:r>
              <a:rPr b="1" lang="zh-HK" sz="2250" u="sng">
                <a:solidFill>
                  <a:srgbClr val="060607"/>
                </a:solidFill>
                <a:highlight>
                  <a:srgbClr val="FFFFFF"/>
                </a:highlight>
              </a:rPr>
              <a:t>Stopword Removal</a:t>
            </a:r>
            <a:r>
              <a:rPr b="1" lang="zh-HK" sz="2250">
                <a:solidFill>
                  <a:srgbClr val="060607"/>
                </a:solidFill>
                <a:highlight>
                  <a:srgbClr val="FFFFFF"/>
                </a:highlight>
              </a:rPr>
              <a:t>:</a:t>
            </a:r>
            <a:br>
              <a:rPr b="1" lang="zh-HK" sz="2250">
                <a:solidFill>
                  <a:srgbClr val="060607"/>
                </a:solidFill>
                <a:highlight>
                  <a:srgbClr val="FFFFFF"/>
                </a:highlight>
              </a:rPr>
            </a:br>
            <a:r>
              <a:rPr lang="zh-HK" sz="2250">
                <a:solidFill>
                  <a:srgbClr val="060607"/>
                </a:solidFill>
                <a:highlight>
                  <a:srgbClr val="FFFFFF"/>
                </a:highlight>
              </a:rPr>
              <a:t>Remove stopwords that do not carry significant meaning to reduce noise in the text</a:t>
            </a:r>
            <a:endParaRPr sz="2250">
              <a:solidFill>
                <a:srgbClr val="060607"/>
              </a:solidFill>
              <a:highlight>
                <a:srgbClr val="FFFFFF"/>
              </a:highlight>
            </a:endParaRPr>
          </a:p>
          <a:p>
            <a:pPr indent="-371475" lvl="0" marL="457200" rtl="0" algn="l">
              <a:lnSpc>
                <a:spcPct val="115000"/>
              </a:lnSpc>
              <a:spcBef>
                <a:spcPts val="0"/>
              </a:spcBef>
              <a:spcAft>
                <a:spcPts val="0"/>
              </a:spcAft>
              <a:buClr>
                <a:srgbClr val="060607"/>
              </a:buClr>
              <a:buSzPts val="2250"/>
              <a:buChar char="•"/>
            </a:pPr>
            <a:r>
              <a:rPr b="1" lang="zh-HK" sz="2250" u="sng">
                <a:solidFill>
                  <a:srgbClr val="060607"/>
                </a:solidFill>
                <a:highlight>
                  <a:srgbClr val="FFFFFF"/>
                </a:highlight>
              </a:rPr>
              <a:t>Spelling Correction</a:t>
            </a:r>
            <a:r>
              <a:rPr b="1" lang="zh-HK" sz="2250">
                <a:solidFill>
                  <a:srgbClr val="060607"/>
                </a:solidFill>
                <a:highlight>
                  <a:srgbClr val="FFFFFF"/>
                </a:highlight>
              </a:rPr>
              <a:t>:</a:t>
            </a:r>
            <a:br>
              <a:rPr b="1" lang="zh-HK" sz="2250">
                <a:solidFill>
                  <a:srgbClr val="060607"/>
                </a:solidFill>
                <a:highlight>
                  <a:srgbClr val="FFFFFF"/>
                </a:highlight>
              </a:rPr>
            </a:br>
            <a:r>
              <a:rPr lang="zh-HK" sz="2250">
                <a:solidFill>
                  <a:srgbClr val="060607"/>
                </a:solidFill>
                <a:highlight>
                  <a:srgbClr val="FFFFFF"/>
                </a:highlight>
              </a:rPr>
              <a:t>Correct spelling errors using TextBlob to improve text quality</a:t>
            </a:r>
            <a:endParaRPr sz="2250">
              <a:solidFill>
                <a:srgbClr val="060607"/>
              </a:solidFill>
              <a:highlight>
                <a:srgbClr val="FFFFFF"/>
              </a:highlight>
            </a:endParaRPr>
          </a:p>
          <a:p>
            <a:pPr indent="-371475" lvl="0" marL="457200" rtl="0" algn="l">
              <a:lnSpc>
                <a:spcPct val="115000"/>
              </a:lnSpc>
              <a:spcBef>
                <a:spcPts val="0"/>
              </a:spcBef>
              <a:spcAft>
                <a:spcPts val="0"/>
              </a:spcAft>
              <a:buClr>
                <a:srgbClr val="060607"/>
              </a:buClr>
              <a:buSzPts val="2250"/>
              <a:buChar char="•"/>
            </a:pPr>
            <a:r>
              <a:rPr b="1" lang="zh-HK" sz="2250" u="sng">
                <a:solidFill>
                  <a:srgbClr val="060607"/>
                </a:solidFill>
                <a:highlight>
                  <a:srgbClr val="FFFFFF"/>
                </a:highlight>
              </a:rPr>
              <a:t>Lemmatization</a:t>
            </a:r>
            <a:r>
              <a:rPr b="1" lang="zh-HK" sz="2250">
                <a:solidFill>
                  <a:srgbClr val="060607"/>
                </a:solidFill>
                <a:highlight>
                  <a:srgbClr val="FFFFFF"/>
                </a:highlight>
              </a:rPr>
              <a:t>:</a:t>
            </a:r>
            <a:br>
              <a:rPr b="1" lang="zh-HK" sz="2250">
                <a:solidFill>
                  <a:srgbClr val="060607"/>
                </a:solidFill>
                <a:highlight>
                  <a:srgbClr val="FFFFFF"/>
                </a:highlight>
              </a:rPr>
            </a:br>
            <a:r>
              <a:rPr lang="zh-HK" sz="2250">
                <a:solidFill>
                  <a:srgbClr val="060607"/>
                </a:solidFill>
                <a:highlight>
                  <a:srgbClr val="FFFFFF"/>
                </a:highlight>
              </a:rPr>
              <a:t>Reduce words to their base or root form using lemmatization to normalize variations</a:t>
            </a:r>
            <a:endParaRPr sz="36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pic>
        <p:nvPicPr>
          <p:cNvPr id="414" name="Google Shape;414;p24"/>
          <p:cNvPicPr preferRelativeResize="0"/>
          <p:nvPr/>
        </p:nvPicPr>
        <p:blipFill rotWithShape="1">
          <a:blip r:embed="rId3">
            <a:alphaModFix/>
          </a:blip>
          <a:srcRect b="0" l="0" r="0" t="0"/>
          <a:stretch/>
        </p:blipFill>
        <p:spPr>
          <a:xfrm>
            <a:off x="0" y="3368225"/>
            <a:ext cx="12192000" cy="2987580"/>
          </a:xfrm>
          <a:prstGeom prst="rect">
            <a:avLst/>
          </a:prstGeom>
          <a:noFill/>
          <a:ln>
            <a:noFill/>
          </a:ln>
        </p:spPr>
      </p:pic>
      <p:sp>
        <p:nvSpPr>
          <p:cNvPr id="415" name="Google Shape;415;p24"/>
          <p:cNvSpPr txBox="1"/>
          <p:nvPr>
            <p:ph type="ctrTitle"/>
          </p:nvPr>
        </p:nvSpPr>
        <p:spPr>
          <a:xfrm>
            <a:off x="502346" y="588819"/>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i="0" lang="zh-HK" sz="5000" u="none" cap="none" strike="noStrike">
                <a:solidFill>
                  <a:srgbClr val="0C0C0C"/>
                </a:solidFill>
                <a:latin typeface="Calibri"/>
                <a:ea typeface="Calibri"/>
                <a:cs typeface="Calibri"/>
                <a:sym typeface="Calibri"/>
              </a:rPr>
              <a:t>Rating Distribution</a:t>
            </a:r>
            <a:endParaRPr sz="5000">
              <a:latin typeface="Calibri"/>
              <a:ea typeface="Calibri"/>
              <a:cs typeface="Calibri"/>
              <a:sym typeface="Calibri"/>
            </a:endParaRPr>
          </a:p>
        </p:txBody>
      </p:sp>
      <p:sp>
        <p:nvSpPr>
          <p:cNvPr id="416" name="Google Shape;416;p24"/>
          <p:cNvSpPr txBox="1"/>
          <p:nvPr>
            <p:ph idx="1" type="subTitle"/>
          </p:nvPr>
        </p:nvSpPr>
        <p:spPr>
          <a:xfrm>
            <a:off x="452651" y="1467005"/>
            <a:ext cx="9144000" cy="1655762"/>
          </a:xfrm>
          <a:prstGeom prst="rect">
            <a:avLst/>
          </a:prstGeom>
          <a:noFill/>
          <a:ln>
            <a:noFill/>
          </a:ln>
        </p:spPr>
        <p:txBody>
          <a:bodyPr anchorCtr="0" anchor="t" bIns="45700" lIns="91425" spcFirstLastPara="1" rIns="91425" wrap="square" tIns="45700">
            <a:normAutofit lnSpcReduction="10000"/>
          </a:bodyPr>
          <a:lstStyle/>
          <a:p>
            <a:pPr indent="-406400" lvl="0" marL="457200" rtl="0" algn="l">
              <a:lnSpc>
                <a:spcPct val="90000"/>
              </a:lnSpc>
              <a:spcBef>
                <a:spcPts val="1000"/>
              </a:spcBef>
              <a:spcAft>
                <a:spcPts val="0"/>
              </a:spcAft>
              <a:buSzPts val="2595"/>
              <a:buNone/>
            </a:pPr>
            <a:r>
              <a:rPr lang="zh-HK"/>
              <a:t>108764: </a:t>
            </a:r>
            <a:r>
              <a:rPr b="1" i="0" lang="zh-HK">
                <a:solidFill>
                  <a:srgbClr val="000000"/>
                </a:solidFill>
              </a:rPr>
              <a:t>Mielle</a:t>
            </a:r>
            <a:r>
              <a:rPr i="0" lang="zh-HK">
                <a:solidFill>
                  <a:srgbClr val="000000"/>
                </a:solidFill>
              </a:rPr>
              <a:t>,</a:t>
            </a:r>
            <a:r>
              <a:rPr b="1" i="0" lang="zh-HK">
                <a:solidFill>
                  <a:srgbClr val="000000"/>
                </a:solidFill>
              </a:rPr>
              <a:t> </a:t>
            </a:r>
            <a:r>
              <a:rPr i="0" lang="zh-HK">
                <a:solidFill>
                  <a:srgbClr val="000000"/>
                </a:solidFill>
              </a:rPr>
              <a:t>Strengthening </a:t>
            </a:r>
            <a:r>
              <a:rPr b="1" i="0" lang="zh-HK">
                <a:solidFill>
                  <a:srgbClr val="000000"/>
                </a:solidFill>
              </a:rPr>
              <a:t>Shampoo</a:t>
            </a:r>
            <a:r>
              <a:rPr i="0" lang="zh-HK">
                <a:solidFill>
                  <a:srgbClr val="000000"/>
                </a:solidFill>
              </a:rPr>
              <a:t>, Rosemary Mint</a:t>
            </a:r>
            <a:endParaRPr/>
          </a:p>
          <a:p>
            <a:pPr indent="-406400" lvl="0" marL="457200" rtl="0" algn="l">
              <a:lnSpc>
                <a:spcPct val="90000"/>
              </a:lnSpc>
              <a:spcBef>
                <a:spcPts val="1000"/>
              </a:spcBef>
              <a:spcAft>
                <a:spcPts val="0"/>
              </a:spcAft>
              <a:buSzPts val="2595"/>
              <a:buNone/>
            </a:pPr>
            <a:r>
              <a:rPr lang="zh-HK"/>
              <a:t>124721: </a:t>
            </a:r>
            <a:r>
              <a:rPr b="1" i="0" lang="zh-HK">
                <a:solidFill>
                  <a:srgbClr val="000000"/>
                </a:solidFill>
              </a:rPr>
              <a:t>Mielle</a:t>
            </a:r>
            <a:r>
              <a:rPr i="0" lang="zh-HK">
                <a:solidFill>
                  <a:srgbClr val="000000"/>
                </a:solidFill>
              </a:rPr>
              <a:t>, Strengthening </a:t>
            </a:r>
            <a:r>
              <a:rPr b="1" i="0" lang="zh-HK">
                <a:solidFill>
                  <a:srgbClr val="000000"/>
                </a:solidFill>
              </a:rPr>
              <a:t>Conditioner</a:t>
            </a:r>
            <a:r>
              <a:rPr i="0" lang="zh-HK">
                <a:solidFill>
                  <a:srgbClr val="000000"/>
                </a:solidFill>
              </a:rPr>
              <a:t>, Rosemary Mint Blend</a:t>
            </a:r>
            <a:endParaRPr/>
          </a:p>
          <a:p>
            <a:pPr indent="-406400" lvl="0" marL="457200" rtl="0" algn="l">
              <a:lnSpc>
                <a:spcPct val="90000"/>
              </a:lnSpc>
              <a:spcBef>
                <a:spcPts val="1000"/>
              </a:spcBef>
              <a:spcAft>
                <a:spcPts val="0"/>
              </a:spcAft>
              <a:buSzPts val="2595"/>
              <a:buNone/>
            </a:pPr>
            <a:r>
              <a:rPr lang="zh-HK"/>
              <a:t>110487: </a:t>
            </a:r>
            <a:r>
              <a:rPr b="1" i="0" lang="zh-HK">
                <a:solidFill>
                  <a:srgbClr val="000000"/>
                </a:solidFill>
              </a:rPr>
              <a:t>Mielle</a:t>
            </a:r>
            <a:r>
              <a:rPr i="0" lang="zh-HK">
                <a:solidFill>
                  <a:srgbClr val="000000"/>
                </a:solidFill>
              </a:rPr>
              <a:t>, Scalp &amp; Hair Strengthening </a:t>
            </a:r>
            <a:r>
              <a:rPr b="1" i="0" lang="zh-HK">
                <a:solidFill>
                  <a:srgbClr val="000000"/>
                </a:solidFill>
              </a:rPr>
              <a:t>Oil</a:t>
            </a:r>
            <a:r>
              <a:rPr i="0" lang="zh-HK">
                <a:solidFill>
                  <a:srgbClr val="000000"/>
                </a:solidFill>
              </a:rPr>
              <a:t>, Rosemary Mint</a:t>
            </a:r>
            <a:endParaRPr/>
          </a:p>
          <a:p>
            <a:pPr indent="-406400" lvl="0" marL="457200" rtl="0" algn="l">
              <a:lnSpc>
                <a:spcPct val="90000"/>
              </a:lnSpc>
              <a:spcBef>
                <a:spcPts val="1000"/>
              </a:spcBef>
              <a:spcAft>
                <a:spcPts val="0"/>
              </a:spcAft>
              <a:buSzPts val="2595"/>
              <a:buNone/>
            </a:pPr>
            <a:r>
              <a:rPr lang="zh-HK"/>
              <a:t>6418:     </a:t>
            </a:r>
            <a:r>
              <a:rPr b="1" i="0" lang="zh-HK">
                <a:solidFill>
                  <a:srgbClr val="000000"/>
                </a:solidFill>
              </a:rPr>
              <a:t>Giovanni</a:t>
            </a:r>
            <a:r>
              <a:rPr i="0" lang="zh-HK">
                <a:solidFill>
                  <a:srgbClr val="000000"/>
                </a:solidFill>
              </a:rPr>
              <a:t>, L.A. Hold </a:t>
            </a:r>
            <a:r>
              <a:rPr b="1" i="0" lang="zh-HK">
                <a:solidFill>
                  <a:srgbClr val="000000"/>
                </a:solidFill>
              </a:rPr>
              <a:t>Styling Gel</a:t>
            </a:r>
            <a:r>
              <a:rPr i="0" lang="zh-HK">
                <a:solidFill>
                  <a:srgbClr val="000000"/>
                </a:solidFill>
              </a:rPr>
              <a:t>, Strong Hold</a:t>
            </a:r>
            <a:endParaRPr/>
          </a:p>
        </p:txBody>
      </p:sp>
      <p:sp>
        <p:nvSpPr>
          <p:cNvPr id="417" name="Google Shape;417;p24"/>
          <p:cNvSpPr/>
          <p:nvPr/>
        </p:nvSpPr>
        <p:spPr>
          <a:xfrm>
            <a:off x="6824" y="3272340"/>
            <a:ext cx="9137175" cy="3169403"/>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25"/>
          <p:cNvSpPr txBox="1"/>
          <p:nvPr>
            <p:ph type="ctrTitle"/>
          </p:nvPr>
        </p:nvSpPr>
        <p:spPr>
          <a:xfrm>
            <a:off x="537352" y="591653"/>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i="0" lang="zh-HK" sz="5000" u="none" cap="none" strike="noStrike">
                <a:solidFill>
                  <a:srgbClr val="0C0C0C"/>
                </a:solidFill>
                <a:latin typeface="Calibri"/>
                <a:ea typeface="Calibri"/>
                <a:cs typeface="Calibri"/>
                <a:sym typeface="Calibri"/>
              </a:rPr>
              <a:t>Word Clouds by Rating </a:t>
            </a:r>
            <a:endParaRPr sz="5000">
              <a:latin typeface="Calibri"/>
              <a:ea typeface="Calibri"/>
              <a:cs typeface="Calibri"/>
              <a:sym typeface="Calibri"/>
            </a:endParaRPr>
          </a:p>
        </p:txBody>
      </p:sp>
      <p:sp>
        <p:nvSpPr>
          <p:cNvPr id="423" name="Google Shape;423;p25"/>
          <p:cNvSpPr txBox="1"/>
          <p:nvPr>
            <p:ph idx="1" type="subTitle"/>
          </p:nvPr>
        </p:nvSpPr>
        <p:spPr>
          <a:xfrm>
            <a:off x="516880" y="1396788"/>
            <a:ext cx="10751400" cy="4414500"/>
          </a:xfrm>
          <a:prstGeom prst="rect">
            <a:avLst/>
          </a:prstGeom>
          <a:noFill/>
          <a:ln>
            <a:noFill/>
          </a:ln>
        </p:spPr>
        <p:txBody>
          <a:bodyPr anchorCtr="0" anchor="t" bIns="45700" lIns="91425" spcFirstLastPara="1" rIns="91425" wrap="square" tIns="45700">
            <a:normAutofit/>
          </a:bodyPr>
          <a:lstStyle/>
          <a:p>
            <a:pPr indent="0" lvl="0" marL="47625" rtl="0" algn="l">
              <a:lnSpc>
                <a:spcPct val="135714"/>
              </a:lnSpc>
              <a:spcBef>
                <a:spcPts val="0"/>
              </a:spcBef>
              <a:spcAft>
                <a:spcPts val="0"/>
              </a:spcAft>
              <a:buClr>
                <a:schemeClr val="dk1"/>
              </a:buClr>
              <a:buSzPts val="2850"/>
              <a:buNone/>
            </a:pPr>
            <a:r>
              <a:rPr lang="zh-HK" sz="2700">
                <a:highlight>
                  <a:srgbClr val="FFFFFF"/>
                </a:highlight>
              </a:rPr>
              <a:t>Analysis Plan:</a:t>
            </a:r>
            <a:endParaRPr/>
          </a:p>
          <a:p>
            <a:pPr indent="0" lvl="0" marL="47625" rtl="0" algn="l">
              <a:lnSpc>
                <a:spcPct val="135714"/>
              </a:lnSpc>
              <a:spcBef>
                <a:spcPts val="0"/>
              </a:spcBef>
              <a:spcAft>
                <a:spcPts val="0"/>
              </a:spcAft>
              <a:buClr>
                <a:schemeClr val="dk1"/>
              </a:buClr>
              <a:buSzPts val="2850"/>
              <a:buNone/>
            </a:pPr>
            <a:r>
              <a:rPr b="1" lang="zh-HK" sz="2000">
                <a:highlight>
                  <a:srgbClr val="FFFFFF"/>
                </a:highlight>
              </a:rPr>
              <a:t>Collective analysis:   </a:t>
            </a:r>
            <a:r>
              <a:rPr lang="zh-HK" sz="2000">
                <a:highlight>
                  <a:srgbClr val="FFFFFF"/>
                </a:highlight>
              </a:rPr>
              <a:t>Shampoo, Conditioner and Treatments</a:t>
            </a:r>
            <a:endParaRPr/>
          </a:p>
          <a:p>
            <a:pPr indent="0" lvl="0" marL="47625" rtl="0" algn="l">
              <a:lnSpc>
                <a:spcPct val="135714"/>
              </a:lnSpc>
              <a:spcBef>
                <a:spcPts val="0"/>
              </a:spcBef>
              <a:spcAft>
                <a:spcPts val="0"/>
              </a:spcAft>
              <a:buClr>
                <a:schemeClr val="dk1"/>
              </a:buClr>
              <a:buSzPts val="2850"/>
              <a:buNone/>
            </a:pPr>
            <a:r>
              <a:rPr b="1" lang="zh-HK" sz="2000">
                <a:highlight>
                  <a:srgbClr val="FFFFFF"/>
                </a:highlight>
              </a:rPr>
              <a:t>Individual examination:  </a:t>
            </a:r>
            <a:r>
              <a:rPr lang="zh-HK" sz="2000">
                <a:highlight>
                  <a:srgbClr val="FFFFFF"/>
                </a:highlight>
              </a:rPr>
              <a:t>Styling product</a:t>
            </a:r>
            <a:endParaRPr/>
          </a:p>
          <a:p>
            <a:pPr indent="0" lvl="0" marL="47625" rtl="0" algn="l">
              <a:lnSpc>
                <a:spcPct val="135714"/>
              </a:lnSpc>
              <a:spcBef>
                <a:spcPts val="0"/>
              </a:spcBef>
              <a:spcAft>
                <a:spcPts val="0"/>
              </a:spcAft>
              <a:buClr>
                <a:schemeClr val="dk1"/>
              </a:buClr>
              <a:buSzPts val="2850"/>
              <a:buNone/>
            </a:pPr>
            <a:r>
              <a:t/>
            </a:r>
            <a:endParaRPr sz="2000">
              <a:highlight>
                <a:srgbClr val="FFFFFF"/>
              </a:highlight>
            </a:endParaRPr>
          </a:p>
          <a:p>
            <a:pPr indent="0" lvl="0" marL="47625" rtl="0" algn="l">
              <a:lnSpc>
                <a:spcPct val="135714"/>
              </a:lnSpc>
              <a:spcBef>
                <a:spcPts val="0"/>
              </a:spcBef>
              <a:spcAft>
                <a:spcPts val="0"/>
              </a:spcAft>
              <a:buClr>
                <a:schemeClr val="dk1"/>
              </a:buClr>
              <a:buSzPts val="2850"/>
              <a:buNone/>
            </a:pPr>
            <a:r>
              <a:rPr lang="zh-HK" sz="2700">
                <a:highlight>
                  <a:srgbClr val="FFFFFF"/>
                </a:highlight>
              </a:rPr>
              <a:t>Visualization: Generate word clouds for each group based on rating scales</a:t>
            </a:r>
            <a:endParaRPr/>
          </a:p>
          <a:p>
            <a:pPr indent="0" lvl="0" marL="47625" rtl="0" algn="l">
              <a:lnSpc>
                <a:spcPct val="135714"/>
              </a:lnSpc>
              <a:spcBef>
                <a:spcPts val="0"/>
              </a:spcBef>
              <a:spcAft>
                <a:spcPts val="0"/>
              </a:spcAft>
              <a:buClr>
                <a:schemeClr val="dk1"/>
              </a:buClr>
              <a:buSzPts val="2850"/>
              <a:buNone/>
            </a:pPr>
            <a:r>
              <a:rPr lang="zh-HK" sz="2200">
                <a:highlight>
                  <a:srgbClr val="FFFFFF"/>
                </a:highlight>
              </a:rPr>
              <a:t>(i) Ratings 4 to 5</a:t>
            </a:r>
            <a:endParaRPr/>
          </a:p>
          <a:p>
            <a:pPr indent="0" lvl="0" marL="47625" rtl="0" algn="l">
              <a:lnSpc>
                <a:spcPct val="135714"/>
              </a:lnSpc>
              <a:spcBef>
                <a:spcPts val="0"/>
              </a:spcBef>
              <a:spcAft>
                <a:spcPts val="0"/>
              </a:spcAft>
              <a:buClr>
                <a:schemeClr val="dk1"/>
              </a:buClr>
              <a:buSzPts val="2850"/>
              <a:buNone/>
            </a:pPr>
            <a:r>
              <a:rPr lang="zh-HK" sz="2200">
                <a:highlight>
                  <a:srgbClr val="FFFFFF"/>
                </a:highlight>
              </a:rPr>
              <a:t>(ii) Rating of 3</a:t>
            </a:r>
            <a:endParaRPr/>
          </a:p>
          <a:p>
            <a:pPr indent="0" lvl="0" marL="47625" rtl="0" algn="l">
              <a:lnSpc>
                <a:spcPct val="135714"/>
              </a:lnSpc>
              <a:spcBef>
                <a:spcPts val="0"/>
              </a:spcBef>
              <a:spcAft>
                <a:spcPts val="0"/>
              </a:spcAft>
              <a:buClr>
                <a:schemeClr val="dk1"/>
              </a:buClr>
              <a:buSzPts val="2850"/>
              <a:buNone/>
            </a:pPr>
            <a:r>
              <a:rPr lang="zh-HK" sz="2200">
                <a:highlight>
                  <a:srgbClr val="FFFFFF"/>
                </a:highlight>
              </a:rPr>
              <a:t>(iii) Ratings 1 to 2</a:t>
            </a:r>
            <a:endParaRPr sz="2200"/>
          </a:p>
        </p:txBody>
      </p:sp>
      <p:pic>
        <p:nvPicPr>
          <p:cNvPr id="424" name="Google Shape;424;p25"/>
          <p:cNvPicPr preferRelativeResize="0"/>
          <p:nvPr/>
        </p:nvPicPr>
        <p:blipFill rotWithShape="1">
          <a:blip r:embed="rId3">
            <a:alphaModFix/>
          </a:blip>
          <a:srcRect b="0" l="0" r="0" t="0"/>
          <a:stretch/>
        </p:blipFill>
        <p:spPr>
          <a:xfrm>
            <a:off x="8659505" y="4155744"/>
            <a:ext cx="2449774" cy="219931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pic>
        <p:nvPicPr>
          <p:cNvPr id="429" name="Google Shape;429;p46"/>
          <p:cNvPicPr preferRelativeResize="0"/>
          <p:nvPr/>
        </p:nvPicPr>
        <p:blipFill rotWithShape="1">
          <a:blip r:embed="rId3">
            <a:alphaModFix/>
          </a:blip>
          <a:srcRect b="0" l="0" r="0" t="0"/>
          <a:stretch/>
        </p:blipFill>
        <p:spPr>
          <a:xfrm>
            <a:off x="8194930" y="1531743"/>
            <a:ext cx="3925550" cy="2260476"/>
          </a:xfrm>
          <a:prstGeom prst="rect">
            <a:avLst/>
          </a:prstGeom>
          <a:noFill/>
          <a:ln>
            <a:noFill/>
          </a:ln>
        </p:spPr>
      </p:pic>
      <p:sp>
        <p:nvSpPr>
          <p:cNvPr id="430" name="Google Shape;430;p46"/>
          <p:cNvSpPr txBox="1"/>
          <p:nvPr>
            <p:ph type="ctrTitle"/>
          </p:nvPr>
        </p:nvSpPr>
        <p:spPr>
          <a:xfrm>
            <a:off x="596877" y="314653"/>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i="0" lang="zh-HK" sz="5000" u="none" cap="none" strike="noStrike">
                <a:solidFill>
                  <a:srgbClr val="0C0C0C"/>
                </a:solidFill>
                <a:latin typeface="Calibri"/>
                <a:ea typeface="Calibri"/>
                <a:cs typeface="Calibri"/>
                <a:sym typeface="Calibri"/>
              </a:rPr>
              <a:t>Word Clouds by Rating </a:t>
            </a:r>
            <a:endParaRPr sz="5000">
              <a:latin typeface="Calibri"/>
              <a:ea typeface="Calibri"/>
              <a:cs typeface="Calibri"/>
              <a:sym typeface="Calibri"/>
            </a:endParaRPr>
          </a:p>
        </p:txBody>
      </p:sp>
      <p:sp>
        <p:nvSpPr>
          <p:cNvPr id="431" name="Google Shape;431;p46"/>
          <p:cNvSpPr/>
          <p:nvPr/>
        </p:nvSpPr>
        <p:spPr>
          <a:xfrm>
            <a:off x="8158863" y="1492950"/>
            <a:ext cx="4020300" cy="23499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32" name="Google Shape;432;p46"/>
          <p:cNvSpPr/>
          <p:nvPr/>
        </p:nvSpPr>
        <p:spPr>
          <a:xfrm>
            <a:off x="8159660" y="4402735"/>
            <a:ext cx="4020300" cy="23499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433" name="Google Shape;433;p46"/>
          <p:cNvPicPr preferRelativeResize="0"/>
          <p:nvPr/>
        </p:nvPicPr>
        <p:blipFill rotWithShape="1">
          <a:blip r:embed="rId4">
            <a:alphaModFix/>
          </a:blip>
          <a:srcRect b="0" l="0" r="0" t="0"/>
          <a:stretch/>
        </p:blipFill>
        <p:spPr>
          <a:xfrm>
            <a:off x="71520" y="1492950"/>
            <a:ext cx="3953725" cy="2300349"/>
          </a:xfrm>
          <a:prstGeom prst="rect">
            <a:avLst/>
          </a:prstGeom>
          <a:noFill/>
          <a:ln>
            <a:noFill/>
          </a:ln>
        </p:spPr>
      </p:pic>
      <p:pic>
        <p:nvPicPr>
          <p:cNvPr id="434" name="Google Shape;434;p46"/>
          <p:cNvPicPr preferRelativeResize="0"/>
          <p:nvPr/>
        </p:nvPicPr>
        <p:blipFill rotWithShape="1">
          <a:blip r:embed="rId5">
            <a:alphaModFix/>
          </a:blip>
          <a:srcRect b="0" l="0" r="0" t="0"/>
          <a:stretch/>
        </p:blipFill>
        <p:spPr>
          <a:xfrm>
            <a:off x="4101543" y="1492950"/>
            <a:ext cx="3953725" cy="2317203"/>
          </a:xfrm>
          <a:prstGeom prst="rect">
            <a:avLst/>
          </a:prstGeom>
          <a:noFill/>
          <a:ln>
            <a:noFill/>
          </a:ln>
        </p:spPr>
      </p:pic>
      <p:pic>
        <p:nvPicPr>
          <p:cNvPr id="435" name="Google Shape;435;p46"/>
          <p:cNvPicPr preferRelativeResize="0"/>
          <p:nvPr/>
        </p:nvPicPr>
        <p:blipFill rotWithShape="1">
          <a:blip r:embed="rId6">
            <a:alphaModFix/>
          </a:blip>
          <a:srcRect b="0" l="0" r="0" t="0"/>
          <a:stretch/>
        </p:blipFill>
        <p:spPr>
          <a:xfrm>
            <a:off x="70723" y="4443746"/>
            <a:ext cx="3953726" cy="2244546"/>
          </a:xfrm>
          <a:prstGeom prst="rect">
            <a:avLst/>
          </a:prstGeom>
          <a:noFill/>
          <a:ln>
            <a:noFill/>
          </a:ln>
        </p:spPr>
      </p:pic>
      <p:pic>
        <p:nvPicPr>
          <p:cNvPr id="436" name="Google Shape;436;p46"/>
          <p:cNvPicPr preferRelativeResize="0"/>
          <p:nvPr/>
        </p:nvPicPr>
        <p:blipFill rotWithShape="1">
          <a:blip r:embed="rId7">
            <a:alphaModFix/>
          </a:blip>
          <a:srcRect b="0" l="0" r="0" t="0"/>
          <a:stretch/>
        </p:blipFill>
        <p:spPr>
          <a:xfrm>
            <a:off x="3997949" y="4443746"/>
            <a:ext cx="4101766" cy="2267897"/>
          </a:xfrm>
          <a:prstGeom prst="rect">
            <a:avLst/>
          </a:prstGeom>
          <a:noFill/>
          <a:ln>
            <a:noFill/>
          </a:ln>
        </p:spPr>
      </p:pic>
      <p:pic>
        <p:nvPicPr>
          <p:cNvPr id="437" name="Google Shape;437;p46"/>
          <p:cNvPicPr preferRelativeResize="0"/>
          <p:nvPr/>
        </p:nvPicPr>
        <p:blipFill rotWithShape="1">
          <a:blip r:embed="rId8">
            <a:alphaModFix/>
          </a:blip>
          <a:srcRect b="0" l="0" r="0" t="0"/>
          <a:stretch/>
        </p:blipFill>
        <p:spPr>
          <a:xfrm>
            <a:off x="8204105" y="4464151"/>
            <a:ext cx="3975145" cy="2244612"/>
          </a:xfrm>
          <a:prstGeom prst="rect">
            <a:avLst/>
          </a:prstGeom>
          <a:noFill/>
          <a:ln>
            <a:noFill/>
          </a:ln>
        </p:spPr>
      </p:pic>
      <p:sp>
        <p:nvSpPr>
          <p:cNvPr id="438" name="Google Shape;438;p46"/>
          <p:cNvSpPr txBox="1"/>
          <p:nvPr/>
        </p:nvSpPr>
        <p:spPr>
          <a:xfrm>
            <a:off x="71525" y="1055350"/>
            <a:ext cx="11556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000">
                <a:latin typeface="Calibri"/>
                <a:ea typeface="Calibri"/>
                <a:cs typeface="Calibri"/>
                <a:sym typeface="Calibri"/>
              </a:rPr>
              <a:t>Mielle, Strengthening Hair Products, Rosemary Mint (</a:t>
            </a:r>
            <a:r>
              <a:rPr b="1" lang="zh-HK" sz="2000">
                <a:latin typeface="Calibri"/>
                <a:ea typeface="Calibri"/>
                <a:cs typeface="Calibri"/>
                <a:sym typeface="Calibri"/>
              </a:rPr>
              <a:t>Shampoo, Conditioner, Treatments Best Sellers</a:t>
            </a:r>
            <a:r>
              <a:rPr lang="zh-HK" sz="2000">
                <a:latin typeface="Calibri"/>
                <a:ea typeface="Calibri"/>
                <a:cs typeface="Calibri"/>
                <a:sym typeface="Calibri"/>
              </a:rPr>
              <a:t>)</a:t>
            </a:r>
            <a:endParaRPr sz="2000">
              <a:latin typeface="Calibri"/>
              <a:ea typeface="Calibri"/>
              <a:cs typeface="Calibri"/>
              <a:sym typeface="Calibri"/>
            </a:endParaRPr>
          </a:p>
        </p:txBody>
      </p:sp>
      <p:sp>
        <p:nvSpPr>
          <p:cNvPr id="439" name="Google Shape;439;p46"/>
          <p:cNvSpPr txBox="1"/>
          <p:nvPr/>
        </p:nvSpPr>
        <p:spPr>
          <a:xfrm>
            <a:off x="70725" y="3922650"/>
            <a:ext cx="10485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000">
                <a:latin typeface="Calibri"/>
                <a:ea typeface="Calibri"/>
                <a:cs typeface="Calibri"/>
                <a:sym typeface="Calibri"/>
              </a:rPr>
              <a:t>Giovanni, L.A. Hold Styling Gel, Strong Hold</a:t>
            </a:r>
            <a:r>
              <a:rPr lang="zh-HK" sz="2000">
                <a:latin typeface="Calibri"/>
                <a:ea typeface="Calibri"/>
                <a:cs typeface="Calibri"/>
                <a:sym typeface="Calibri"/>
              </a:rPr>
              <a:t> (</a:t>
            </a:r>
            <a:r>
              <a:rPr b="1" lang="zh-HK" sz="2000">
                <a:latin typeface="Calibri"/>
                <a:ea typeface="Calibri"/>
                <a:cs typeface="Calibri"/>
                <a:sym typeface="Calibri"/>
              </a:rPr>
              <a:t>Styling Best Seller</a:t>
            </a:r>
            <a:r>
              <a:rPr lang="zh-HK" sz="2000">
                <a:latin typeface="Calibri"/>
                <a:ea typeface="Calibri"/>
                <a:cs typeface="Calibri"/>
                <a:sym typeface="Calibri"/>
              </a:rPr>
              <a:t>)</a:t>
            </a:r>
            <a:endParaRPr sz="2000">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7"/>
          <p:cNvSpPr txBox="1"/>
          <p:nvPr>
            <p:ph type="title"/>
          </p:nvPr>
        </p:nvSpPr>
        <p:spPr>
          <a:xfrm>
            <a:off x="482761" y="64772"/>
            <a:ext cx="11779800" cy="1325700"/>
          </a:xfrm>
          <a:prstGeom prst="rect">
            <a:avLst/>
          </a:prstGeom>
          <a:noFill/>
          <a:ln>
            <a:noFill/>
          </a:ln>
          <a:effectLst>
            <a:outerShdw blurRad="44450" algn="ctr" dir="5400000" dist="27940">
              <a:srgbClr val="000000">
                <a:alpha val="31764"/>
              </a:srgbClr>
            </a:outerShdw>
          </a:effectLst>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35714"/>
              <a:buNone/>
            </a:pPr>
            <a:r>
              <a:rPr b="1" lang="zh-HK" sz="5600">
                <a:solidFill>
                  <a:srgbClr val="0C0C0C"/>
                </a:solidFill>
              </a:rPr>
              <a:t>Approaches used for </a:t>
            </a:r>
            <a:r>
              <a:rPr b="1" i="0" lang="zh-HK" sz="5600" u="none" cap="none" strike="noStrike">
                <a:solidFill>
                  <a:srgbClr val="0C0C0C"/>
                </a:solidFill>
                <a:latin typeface="Calibri"/>
                <a:ea typeface="Calibri"/>
                <a:cs typeface="Calibri"/>
                <a:sym typeface="Calibri"/>
              </a:rPr>
              <a:t>Sentiment Analysis: </a:t>
            </a:r>
            <a:endParaRPr/>
          </a:p>
        </p:txBody>
      </p:sp>
      <p:sp>
        <p:nvSpPr>
          <p:cNvPr id="445" name="Google Shape;445;p47"/>
          <p:cNvSpPr txBox="1"/>
          <p:nvPr/>
        </p:nvSpPr>
        <p:spPr>
          <a:xfrm>
            <a:off x="269875" y="1190625"/>
            <a:ext cx="11922300" cy="5413500"/>
          </a:xfrm>
          <a:prstGeom prst="rect">
            <a:avLst/>
          </a:prstGeom>
          <a:noFill/>
          <a:ln>
            <a:noFill/>
          </a:ln>
        </p:spPr>
        <p:txBody>
          <a:bodyPr anchorCtr="0" anchor="t" bIns="91425" lIns="91425" spcFirstLastPara="1" rIns="91425" wrap="square" tIns="91425">
            <a:spAutoFit/>
          </a:bodyPr>
          <a:lstStyle/>
          <a:p>
            <a:pPr indent="-457200" lvl="0" marL="457200" rtl="0" algn="l">
              <a:lnSpc>
                <a:spcPct val="115000"/>
              </a:lnSpc>
              <a:spcBef>
                <a:spcPts val="1200"/>
              </a:spcBef>
              <a:spcAft>
                <a:spcPts val="0"/>
              </a:spcAft>
              <a:buClr>
                <a:schemeClr val="dk1"/>
              </a:buClr>
              <a:buSzPts val="3600"/>
              <a:buAutoNum type="arabicPeriod"/>
            </a:pPr>
            <a:r>
              <a:rPr b="1" lang="zh-HK" sz="3600">
                <a:solidFill>
                  <a:schemeClr val="dk1"/>
                </a:solidFill>
              </a:rPr>
              <a:t>NLTK </a:t>
            </a:r>
            <a:r>
              <a:rPr b="1" lang="zh-HK" sz="3600">
                <a:solidFill>
                  <a:srgbClr val="0C0C0C"/>
                </a:solidFill>
                <a:latin typeface="Calibri"/>
                <a:ea typeface="Calibri"/>
                <a:cs typeface="Calibri"/>
                <a:sym typeface="Calibri"/>
              </a:rPr>
              <a:t>VADER</a:t>
            </a:r>
            <a:r>
              <a:rPr b="1" lang="zh-HK" sz="4000">
                <a:solidFill>
                  <a:srgbClr val="0C0C0C"/>
                </a:solidFill>
                <a:latin typeface="Calibri"/>
                <a:ea typeface="Calibri"/>
                <a:cs typeface="Calibri"/>
                <a:sym typeface="Calibri"/>
              </a:rPr>
              <a:t> </a:t>
            </a:r>
            <a:r>
              <a:rPr b="1" lang="zh-HK" sz="2200">
                <a:solidFill>
                  <a:srgbClr val="0C0C0C"/>
                </a:solidFill>
                <a:latin typeface="Calibri"/>
                <a:ea typeface="Calibri"/>
                <a:cs typeface="Calibri"/>
                <a:sym typeface="Calibri"/>
              </a:rPr>
              <a:t>(V</a:t>
            </a:r>
            <a:r>
              <a:rPr lang="zh-HK" sz="2200">
                <a:solidFill>
                  <a:srgbClr val="0C0C0C"/>
                </a:solidFill>
                <a:latin typeface="Calibri"/>
                <a:ea typeface="Calibri"/>
                <a:cs typeface="Calibri"/>
                <a:sym typeface="Calibri"/>
              </a:rPr>
              <a:t>alence</a:t>
            </a:r>
            <a:r>
              <a:rPr b="1" lang="zh-HK" sz="2200">
                <a:solidFill>
                  <a:srgbClr val="0C0C0C"/>
                </a:solidFill>
                <a:latin typeface="Calibri"/>
                <a:ea typeface="Calibri"/>
                <a:cs typeface="Calibri"/>
                <a:sym typeface="Calibri"/>
              </a:rPr>
              <a:t> A</a:t>
            </a:r>
            <a:r>
              <a:rPr lang="zh-HK" sz="2200">
                <a:solidFill>
                  <a:srgbClr val="0C0C0C"/>
                </a:solidFill>
                <a:latin typeface="Calibri"/>
                <a:ea typeface="Calibri"/>
                <a:cs typeface="Calibri"/>
                <a:sym typeface="Calibri"/>
              </a:rPr>
              <a:t>ware</a:t>
            </a:r>
            <a:r>
              <a:rPr b="1" lang="zh-HK" sz="2200">
                <a:solidFill>
                  <a:srgbClr val="0C0C0C"/>
                </a:solidFill>
                <a:latin typeface="Calibri"/>
                <a:ea typeface="Calibri"/>
                <a:cs typeface="Calibri"/>
                <a:sym typeface="Calibri"/>
              </a:rPr>
              <a:t> D</a:t>
            </a:r>
            <a:r>
              <a:rPr lang="zh-HK" sz="2200">
                <a:solidFill>
                  <a:srgbClr val="0C0C0C"/>
                </a:solidFill>
                <a:latin typeface="Calibri"/>
                <a:ea typeface="Calibri"/>
                <a:cs typeface="Calibri"/>
                <a:sym typeface="Calibri"/>
              </a:rPr>
              <a:t>ictionary </a:t>
            </a:r>
            <a:r>
              <a:rPr b="1" lang="zh-HK" sz="2200">
                <a:solidFill>
                  <a:srgbClr val="0C0C0C"/>
                </a:solidFill>
                <a:latin typeface="Calibri"/>
                <a:ea typeface="Calibri"/>
                <a:cs typeface="Calibri"/>
                <a:sym typeface="Calibri"/>
              </a:rPr>
              <a:t>and </a:t>
            </a:r>
            <a:r>
              <a:rPr lang="zh-HK" sz="2200">
                <a:solidFill>
                  <a:srgbClr val="0C0C0C"/>
                </a:solidFill>
                <a:latin typeface="Calibri"/>
                <a:ea typeface="Calibri"/>
                <a:cs typeface="Calibri"/>
                <a:sym typeface="Calibri"/>
              </a:rPr>
              <a:t>s</a:t>
            </a:r>
            <a:r>
              <a:rPr b="1" lang="zh-HK" sz="2200">
                <a:solidFill>
                  <a:srgbClr val="0C0C0C"/>
                </a:solidFill>
                <a:latin typeface="Calibri"/>
                <a:ea typeface="Calibri"/>
                <a:cs typeface="Calibri"/>
                <a:sym typeface="Calibri"/>
              </a:rPr>
              <a:t>E</a:t>
            </a:r>
            <a:r>
              <a:rPr lang="zh-HK" sz="2200">
                <a:solidFill>
                  <a:srgbClr val="0C0C0C"/>
                </a:solidFill>
                <a:latin typeface="Calibri"/>
                <a:ea typeface="Calibri"/>
                <a:cs typeface="Calibri"/>
                <a:sym typeface="Calibri"/>
              </a:rPr>
              <a:t>ntiment</a:t>
            </a:r>
            <a:r>
              <a:rPr b="1" lang="zh-HK" sz="2200">
                <a:solidFill>
                  <a:srgbClr val="0C0C0C"/>
                </a:solidFill>
                <a:latin typeface="Calibri"/>
                <a:ea typeface="Calibri"/>
                <a:cs typeface="Calibri"/>
                <a:sym typeface="Calibri"/>
              </a:rPr>
              <a:t> R</a:t>
            </a:r>
            <a:r>
              <a:rPr lang="zh-HK" sz="2200">
                <a:solidFill>
                  <a:srgbClr val="0C0C0C"/>
                </a:solidFill>
                <a:latin typeface="Calibri"/>
                <a:ea typeface="Calibri"/>
                <a:cs typeface="Calibri"/>
                <a:sym typeface="Calibri"/>
              </a:rPr>
              <a:t>easoner</a:t>
            </a:r>
            <a:r>
              <a:rPr b="1" lang="zh-HK" sz="2200">
                <a:solidFill>
                  <a:srgbClr val="0C0C0C"/>
                </a:solidFill>
                <a:latin typeface="Calibri"/>
                <a:ea typeface="Calibri"/>
                <a:cs typeface="Calibri"/>
                <a:sym typeface="Calibri"/>
              </a:rPr>
              <a:t>) </a:t>
            </a:r>
            <a:endParaRPr b="1" sz="2200">
              <a:solidFill>
                <a:srgbClr val="0C0C0C"/>
              </a:solidFill>
              <a:latin typeface="Calibri"/>
              <a:ea typeface="Calibri"/>
              <a:cs typeface="Calibri"/>
              <a:sym typeface="Calibri"/>
            </a:endParaRPr>
          </a:p>
          <a:p>
            <a:pPr indent="-355600" lvl="0" marL="457200" rtl="0" algn="l">
              <a:lnSpc>
                <a:spcPct val="115000"/>
              </a:lnSpc>
              <a:spcBef>
                <a:spcPts val="0"/>
              </a:spcBef>
              <a:spcAft>
                <a:spcPts val="0"/>
              </a:spcAft>
              <a:buClr>
                <a:srgbClr val="0C0C0C"/>
              </a:buClr>
              <a:buSzPts val="2000"/>
              <a:buFont typeface="Calibri"/>
              <a:buChar char="-"/>
            </a:pPr>
            <a:r>
              <a:rPr b="1" lang="zh-HK" sz="2000">
                <a:solidFill>
                  <a:srgbClr val="0C0C0C"/>
                </a:solidFill>
                <a:latin typeface="Calibri"/>
                <a:ea typeface="Calibri"/>
                <a:cs typeface="Calibri"/>
                <a:sym typeface="Calibri"/>
              </a:rPr>
              <a:t> A lexicon and rule-based sentiment analysis tool</a:t>
            </a:r>
            <a:r>
              <a:rPr lang="zh-HK" sz="2000">
                <a:solidFill>
                  <a:srgbClr val="0C0C0C"/>
                </a:solidFill>
                <a:latin typeface="Calibri"/>
                <a:ea typeface="Calibri"/>
                <a:cs typeface="Calibri"/>
                <a:sym typeface="Calibri"/>
              </a:rPr>
              <a:t>:</a:t>
            </a:r>
            <a:r>
              <a:rPr b="1" lang="zh-HK" sz="2000">
                <a:solidFill>
                  <a:srgbClr val="0C0C0C"/>
                </a:solidFill>
                <a:latin typeface="Calibri"/>
                <a:ea typeface="Calibri"/>
                <a:cs typeface="Calibri"/>
                <a:sym typeface="Calibri"/>
              </a:rPr>
              <a:t> </a:t>
            </a:r>
            <a:r>
              <a:rPr lang="zh-HK" sz="2000">
                <a:solidFill>
                  <a:srgbClr val="0C0C0C"/>
                </a:solidFill>
                <a:latin typeface="Calibri"/>
                <a:ea typeface="Calibri"/>
                <a:cs typeface="Calibri"/>
                <a:sym typeface="Calibri"/>
              </a:rPr>
              <a:t>a list of words with associated sentiment scores, along with a set of rules to evaluate the sentiment of text, specifically for</a:t>
            </a:r>
            <a:r>
              <a:rPr b="1" lang="zh-HK" sz="2000">
                <a:solidFill>
                  <a:srgbClr val="0C0C0C"/>
                </a:solidFill>
                <a:latin typeface="Calibri"/>
                <a:ea typeface="Calibri"/>
                <a:cs typeface="Calibri"/>
                <a:sym typeface="Calibri"/>
              </a:rPr>
              <a:t> social media contexts</a:t>
            </a:r>
            <a:endParaRPr b="1" sz="2000">
              <a:solidFill>
                <a:srgbClr val="0C0C0C"/>
              </a:solidFill>
              <a:latin typeface="Calibri"/>
              <a:ea typeface="Calibri"/>
              <a:cs typeface="Calibri"/>
              <a:sym typeface="Calibri"/>
            </a:endParaRPr>
          </a:p>
          <a:p>
            <a:pPr indent="-355600" lvl="0" marL="457200" rtl="0" algn="l">
              <a:lnSpc>
                <a:spcPct val="115000"/>
              </a:lnSpc>
              <a:spcBef>
                <a:spcPts val="0"/>
              </a:spcBef>
              <a:spcAft>
                <a:spcPts val="0"/>
              </a:spcAft>
              <a:buClr>
                <a:srgbClr val="0C0C0C"/>
              </a:buClr>
              <a:buSzPts val="2000"/>
              <a:buFont typeface="Calibri"/>
              <a:buChar char="-"/>
            </a:pPr>
            <a:r>
              <a:rPr b="1" lang="zh-HK" sz="2000">
                <a:solidFill>
                  <a:srgbClr val="0C0C0C"/>
                </a:solidFill>
                <a:latin typeface="Calibri"/>
                <a:ea typeface="Calibri"/>
                <a:cs typeface="Calibri"/>
                <a:sym typeface="Calibri"/>
              </a:rPr>
              <a:t>'pos', 'neu', and 'neg' scores</a:t>
            </a:r>
            <a:r>
              <a:rPr lang="zh-HK" sz="2000">
                <a:solidFill>
                  <a:srgbClr val="0C0C0C"/>
                </a:solidFill>
                <a:latin typeface="Calibri"/>
                <a:ea typeface="Calibri"/>
                <a:cs typeface="Calibri"/>
                <a:sym typeface="Calibri"/>
              </a:rPr>
              <a:t>: the </a:t>
            </a:r>
            <a:r>
              <a:rPr b="1" lang="zh-HK" sz="2000">
                <a:solidFill>
                  <a:srgbClr val="0C0C0C"/>
                </a:solidFill>
                <a:latin typeface="Calibri"/>
                <a:ea typeface="Calibri"/>
                <a:cs typeface="Calibri"/>
                <a:sym typeface="Calibri"/>
              </a:rPr>
              <a:t>proportion </a:t>
            </a:r>
            <a:r>
              <a:rPr lang="zh-HK" sz="2000">
                <a:solidFill>
                  <a:srgbClr val="0C0C0C"/>
                </a:solidFill>
                <a:latin typeface="Calibri"/>
                <a:ea typeface="Calibri"/>
                <a:cs typeface="Calibri"/>
                <a:sym typeface="Calibri"/>
              </a:rPr>
              <a:t>of text that falls into each category (sum up to 1)</a:t>
            </a:r>
            <a:endParaRPr sz="2000">
              <a:solidFill>
                <a:srgbClr val="0C0C0C"/>
              </a:solidFill>
              <a:latin typeface="Calibri"/>
              <a:ea typeface="Calibri"/>
              <a:cs typeface="Calibri"/>
              <a:sym typeface="Calibri"/>
            </a:endParaRPr>
          </a:p>
          <a:p>
            <a:pPr indent="-355600" lvl="0" marL="457200" rtl="0" algn="l">
              <a:lnSpc>
                <a:spcPct val="115000"/>
              </a:lnSpc>
              <a:spcBef>
                <a:spcPts val="0"/>
              </a:spcBef>
              <a:spcAft>
                <a:spcPts val="0"/>
              </a:spcAft>
              <a:buClr>
                <a:srgbClr val="0C0C0C"/>
              </a:buClr>
              <a:buSzPts val="2000"/>
              <a:buFont typeface="Calibri"/>
              <a:buChar char="-"/>
            </a:pPr>
            <a:r>
              <a:rPr b="1" lang="zh-HK" sz="2000">
                <a:solidFill>
                  <a:srgbClr val="0C0C0C"/>
                </a:solidFill>
                <a:latin typeface="Calibri"/>
                <a:ea typeface="Calibri"/>
                <a:cs typeface="Calibri"/>
                <a:sym typeface="Calibri"/>
              </a:rPr>
              <a:t>'compound' score</a:t>
            </a:r>
            <a:r>
              <a:rPr lang="zh-HK" sz="2000">
                <a:solidFill>
                  <a:srgbClr val="0C0C0C"/>
                </a:solidFill>
                <a:latin typeface="Calibri"/>
                <a:ea typeface="Calibri"/>
                <a:cs typeface="Calibri"/>
                <a:sym typeface="Calibri"/>
              </a:rPr>
              <a:t>:</a:t>
            </a:r>
            <a:r>
              <a:rPr b="1" lang="zh-HK" sz="2000">
                <a:solidFill>
                  <a:srgbClr val="0C0C0C"/>
                </a:solidFill>
                <a:latin typeface="Calibri"/>
                <a:ea typeface="Calibri"/>
                <a:cs typeface="Calibri"/>
                <a:sym typeface="Calibri"/>
              </a:rPr>
              <a:t> </a:t>
            </a:r>
            <a:r>
              <a:rPr lang="zh-HK" sz="2000">
                <a:solidFill>
                  <a:srgbClr val="0C0C0C"/>
                </a:solidFill>
                <a:latin typeface="Calibri"/>
                <a:ea typeface="Calibri"/>
                <a:cs typeface="Calibri"/>
                <a:sym typeface="Calibri"/>
              </a:rPr>
              <a:t>a normalized composite score ranging from -1 (most negative) to +1 (most positive)</a:t>
            </a:r>
            <a:br>
              <a:rPr lang="zh-HK" sz="2000">
                <a:solidFill>
                  <a:srgbClr val="0C0C0C"/>
                </a:solidFill>
                <a:latin typeface="Calibri"/>
                <a:ea typeface="Calibri"/>
                <a:cs typeface="Calibri"/>
                <a:sym typeface="Calibri"/>
              </a:rPr>
            </a:br>
            <a:endParaRPr sz="2200">
              <a:solidFill>
                <a:srgbClr val="0C0C0C"/>
              </a:solidFill>
              <a:latin typeface="Calibri"/>
              <a:ea typeface="Calibri"/>
              <a:cs typeface="Calibri"/>
              <a:sym typeface="Calibri"/>
            </a:endParaRPr>
          </a:p>
          <a:p>
            <a:pPr indent="-457200" lvl="0" marL="457200" rtl="0" algn="l">
              <a:lnSpc>
                <a:spcPct val="115000"/>
              </a:lnSpc>
              <a:spcBef>
                <a:spcPts val="0"/>
              </a:spcBef>
              <a:spcAft>
                <a:spcPts val="0"/>
              </a:spcAft>
              <a:buClr>
                <a:srgbClr val="0C0C0C"/>
              </a:buClr>
              <a:buSzPts val="3600"/>
              <a:buFont typeface="Calibri"/>
              <a:buAutoNum type="arabicPeriod"/>
            </a:pPr>
            <a:r>
              <a:rPr b="1" lang="zh-HK" sz="3600">
                <a:solidFill>
                  <a:srgbClr val="0C0C0C"/>
                </a:solidFill>
                <a:latin typeface="Calibri"/>
                <a:ea typeface="Calibri"/>
                <a:cs typeface="Calibri"/>
                <a:sym typeface="Calibri"/>
              </a:rPr>
              <a:t>Huggingface RoBERTa Transformers</a:t>
            </a:r>
            <a:endParaRPr b="1" sz="3600">
              <a:solidFill>
                <a:srgbClr val="0C0C0C"/>
              </a:solidFill>
              <a:latin typeface="Calibri"/>
              <a:ea typeface="Calibri"/>
              <a:cs typeface="Calibri"/>
              <a:sym typeface="Calibri"/>
            </a:endParaRPr>
          </a:p>
          <a:p>
            <a:pPr indent="-355600" lvl="0" marL="457200" rtl="0" algn="l">
              <a:lnSpc>
                <a:spcPct val="115000"/>
              </a:lnSpc>
              <a:spcBef>
                <a:spcPts val="0"/>
              </a:spcBef>
              <a:spcAft>
                <a:spcPts val="0"/>
              </a:spcAft>
              <a:buClr>
                <a:srgbClr val="0C0C0C"/>
              </a:buClr>
              <a:buSzPts val="2000"/>
              <a:buFont typeface="Calibri"/>
              <a:buChar char="-"/>
            </a:pPr>
            <a:r>
              <a:rPr b="1" lang="zh-HK" sz="2000">
                <a:solidFill>
                  <a:srgbClr val="0C0C0C"/>
                </a:solidFill>
                <a:latin typeface="Calibri"/>
                <a:ea typeface="Calibri"/>
                <a:cs typeface="Calibri"/>
                <a:sym typeface="Calibri"/>
              </a:rPr>
              <a:t>Deep Learning-Based Pre-trained Model</a:t>
            </a:r>
            <a:r>
              <a:rPr lang="zh-HK" sz="2000">
                <a:solidFill>
                  <a:srgbClr val="0C0C0C"/>
                </a:solidFill>
                <a:latin typeface="Calibri"/>
                <a:ea typeface="Calibri"/>
                <a:cs typeface="Calibri"/>
                <a:sym typeface="Calibri"/>
              </a:rPr>
              <a:t>:</a:t>
            </a:r>
            <a:r>
              <a:rPr b="1" lang="zh-HK" sz="2000">
                <a:solidFill>
                  <a:srgbClr val="0C0C0C"/>
                </a:solidFill>
                <a:latin typeface="Calibri"/>
                <a:ea typeface="Calibri"/>
                <a:cs typeface="Calibri"/>
                <a:sym typeface="Calibri"/>
              </a:rPr>
              <a:t> </a:t>
            </a:r>
            <a:r>
              <a:rPr lang="zh-HK" sz="2000">
                <a:solidFill>
                  <a:srgbClr val="0C0C0C"/>
                </a:solidFill>
                <a:latin typeface="Calibri"/>
                <a:ea typeface="Calibri"/>
                <a:cs typeface="Calibri"/>
                <a:sym typeface="Calibri"/>
              </a:rPr>
              <a:t>Uses multiple layers of Transformer architecture to learn complex features and patterns from text</a:t>
            </a:r>
            <a:endParaRPr sz="2000">
              <a:solidFill>
                <a:srgbClr val="0C0C0C"/>
              </a:solidFill>
              <a:latin typeface="Calibri"/>
              <a:ea typeface="Calibri"/>
              <a:cs typeface="Calibri"/>
              <a:sym typeface="Calibri"/>
            </a:endParaRPr>
          </a:p>
          <a:p>
            <a:pPr indent="-355600" lvl="0" marL="457200" rtl="0" algn="l">
              <a:lnSpc>
                <a:spcPct val="115000"/>
              </a:lnSpc>
              <a:spcBef>
                <a:spcPts val="0"/>
              </a:spcBef>
              <a:spcAft>
                <a:spcPts val="0"/>
              </a:spcAft>
              <a:buClr>
                <a:srgbClr val="0C0C0C"/>
              </a:buClr>
              <a:buSzPts val="2000"/>
              <a:buFont typeface="Calibri"/>
              <a:buChar char="-"/>
            </a:pPr>
            <a:r>
              <a:rPr b="1" lang="zh-HK" sz="2000">
                <a:solidFill>
                  <a:srgbClr val="0C0C0C"/>
                </a:solidFill>
                <a:latin typeface="Calibri"/>
                <a:ea typeface="Calibri"/>
                <a:cs typeface="Calibri"/>
                <a:sym typeface="Calibri"/>
              </a:rPr>
              <a:t>Generation of logits</a:t>
            </a:r>
            <a:r>
              <a:rPr lang="zh-HK" sz="2000">
                <a:solidFill>
                  <a:srgbClr val="0C0C0C"/>
                </a:solidFill>
                <a:latin typeface="Calibri"/>
                <a:ea typeface="Calibri"/>
                <a:cs typeface="Calibri"/>
                <a:sym typeface="Calibri"/>
              </a:rPr>
              <a:t>: raw scores that represent the model's preliminary assessment of the input text</a:t>
            </a:r>
            <a:endParaRPr sz="2000">
              <a:solidFill>
                <a:srgbClr val="0C0C0C"/>
              </a:solidFill>
              <a:latin typeface="Calibri"/>
              <a:ea typeface="Calibri"/>
              <a:cs typeface="Calibri"/>
              <a:sym typeface="Calibri"/>
            </a:endParaRPr>
          </a:p>
          <a:p>
            <a:pPr indent="-355600" lvl="0" marL="457200" rtl="0" algn="l">
              <a:lnSpc>
                <a:spcPct val="115000"/>
              </a:lnSpc>
              <a:spcBef>
                <a:spcPts val="0"/>
              </a:spcBef>
              <a:spcAft>
                <a:spcPts val="0"/>
              </a:spcAft>
              <a:buClr>
                <a:srgbClr val="0C0C0C"/>
              </a:buClr>
              <a:buSzPts val="2000"/>
              <a:buFont typeface="Calibri"/>
              <a:buChar char="-"/>
            </a:pPr>
            <a:r>
              <a:rPr b="1" lang="zh-HK" sz="2000">
                <a:solidFill>
                  <a:srgbClr val="0C0C0C"/>
                </a:solidFill>
                <a:latin typeface="Calibri"/>
                <a:ea typeface="Calibri"/>
                <a:cs typeface="Calibri"/>
                <a:sym typeface="Calibri"/>
              </a:rPr>
              <a:t>Normalization with Scipy’s Softmax</a:t>
            </a:r>
            <a:r>
              <a:rPr lang="zh-HK" sz="2000">
                <a:solidFill>
                  <a:srgbClr val="0C0C0C"/>
                </a:solidFill>
                <a:latin typeface="Calibri"/>
                <a:ea typeface="Calibri"/>
                <a:cs typeface="Calibri"/>
                <a:sym typeface="Calibri"/>
              </a:rPr>
              <a:t>: into </a:t>
            </a:r>
            <a:r>
              <a:rPr b="1" lang="zh-HK" sz="2000">
                <a:solidFill>
                  <a:srgbClr val="0C0C0C"/>
                </a:solidFill>
                <a:latin typeface="Calibri"/>
                <a:ea typeface="Calibri"/>
                <a:cs typeface="Calibri"/>
                <a:sym typeface="Calibri"/>
              </a:rPr>
              <a:t>probabilities </a:t>
            </a:r>
            <a:r>
              <a:rPr lang="zh-HK" sz="2000">
                <a:solidFill>
                  <a:srgbClr val="0C0C0C"/>
                </a:solidFill>
                <a:latin typeface="Calibri"/>
                <a:ea typeface="Calibri"/>
                <a:cs typeface="Calibri"/>
                <a:sym typeface="Calibri"/>
              </a:rPr>
              <a:t>ranging from </a:t>
            </a:r>
            <a:r>
              <a:rPr b="1" lang="zh-HK" sz="2000">
                <a:solidFill>
                  <a:srgbClr val="0C0C0C"/>
                </a:solidFill>
                <a:latin typeface="Calibri"/>
                <a:ea typeface="Calibri"/>
                <a:cs typeface="Calibri"/>
                <a:sym typeface="Calibri"/>
              </a:rPr>
              <a:t>0 to 1</a:t>
            </a:r>
            <a:endParaRPr b="1" sz="2000">
              <a:solidFill>
                <a:srgbClr val="0C0C0C"/>
              </a:solidFill>
              <a:latin typeface="Calibri"/>
              <a:ea typeface="Calibri"/>
              <a:cs typeface="Calibri"/>
              <a:sym typeface="Calibri"/>
            </a:endParaRPr>
          </a:p>
          <a:p>
            <a:pPr indent="-355600" lvl="0" marL="457200" rtl="0" algn="l">
              <a:lnSpc>
                <a:spcPct val="115000"/>
              </a:lnSpc>
              <a:spcBef>
                <a:spcPts val="0"/>
              </a:spcBef>
              <a:spcAft>
                <a:spcPts val="0"/>
              </a:spcAft>
              <a:buClr>
                <a:srgbClr val="0C0C0C"/>
              </a:buClr>
              <a:buSzPts val="2000"/>
              <a:buFont typeface="Calibri"/>
              <a:buChar char="-"/>
            </a:pPr>
            <a:r>
              <a:rPr b="1" lang="zh-HK" sz="2000">
                <a:solidFill>
                  <a:srgbClr val="0C0C0C"/>
                </a:solidFill>
                <a:latin typeface="Calibri"/>
                <a:ea typeface="Calibri"/>
                <a:cs typeface="Calibri"/>
                <a:sym typeface="Calibri"/>
              </a:rPr>
              <a:t>Positive, neutral, negative sentiment scores </a:t>
            </a:r>
            <a:r>
              <a:rPr lang="zh-HK" sz="2000">
                <a:solidFill>
                  <a:srgbClr val="0C0C0C"/>
                </a:solidFill>
                <a:latin typeface="Calibri"/>
                <a:ea typeface="Calibri"/>
                <a:cs typeface="Calibri"/>
                <a:sym typeface="Calibri"/>
              </a:rPr>
              <a:t>(sum up to 1):</a:t>
            </a:r>
            <a:br>
              <a:rPr lang="zh-HK" sz="2000">
                <a:solidFill>
                  <a:srgbClr val="0C0C0C"/>
                </a:solidFill>
                <a:latin typeface="Calibri"/>
                <a:ea typeface="Calibri"/>
                <a:cs typeface="Calibri"/>
                <a:sym typeface="Calibri"/>
              </a:rPr>
            </a:br>
            <a:r>
              <a:rPr lang="zh-HK" sz="2000">
                <a:solidFill>
                  <a:srgbClr val="0C0C0C"/>
                </a:solidFill>
                <a:latin typeface="Calibri"/>
                <a:ea typeface="Calibri"/>
                <a:cs typeface="Calibri"/>
                <a:sym typeface="Calibri"/>
              </a:rPr>
              <a:t>the model’s confidence level that the input text belongs to a particular sentiment class</a:t>
            </a:r>
            <a:endParaRPr sz="2000">
              <a:solidFill>
                <a:srgbClr val="0C0C0C"/>
              </a:solidFill>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g30a7bc9c348_0_135"/>
          <p:cNvSpPr txBox="1"/>
          <p:nvPr>
            <p:ph type="title"/>
          </p:nvPr>
        </p:nvSpPr>
        <p:spPr>
          <a:xfrm>
            <a:off x="1955502" y="1233264"/>
            <a:ext cx="8998200" cy="11343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pic>
        <p:nvPicPr>
          <p:cNvPr id="451" name="Google Shape;451;g30a7bc9c348_0_135"/>
          <p:cNvPicPr preferRelativeResize="0"/>
          <p:nvPr/>
        </p:nvPicPr>
        <p:blipFill>
          <a:blip r:embed="rId3">
            <a:alphaModFix/>
          </a:blip>
          <a:stretch>
            <a:fillRect/>
          </a:stretch>
        </p:blipFill>
        <p:spPr>
          <a:xfrm>
            <a:off x="1238250" y="1131371"/>
            <a:ext cx="10171936" cy="2562954"/>
          </a:xfrm>
          <a:prstGeom prst="rect">
            <a:avLst/>
          </a:prstGeom>
          <a:noFill/>
          <a:ln>
            <a:noFill/>
          </a:ln>
        </p:spPr>
      </p:pic>
      <p:pic>
        <p:nvPicPr>
          <p:cNvPr id="452" name="Google Shape;452;g30a7bc9c348_0_135"/>
          <p:cNvPicPr preferRelativeResize="0"/>
          <p:nvPr/>
        </p:nvPicPr>
        <p:blipFill>
          <a:blip r:embed="rId4">
            <a:alphaModFix/>
          </a:blip>
          <a:stretch>
            <a:fillRect/>
          </a:stretch>
        </p:blipFill>
        <p:spPr>
          <a:xfrm>
            <a:off x="1403583" y="3830297"/>
            <a:ext cx="9392967" cy="2893757"/>
          </a:xfrm>
          <a:prstGeom prst="rect">
            <a:avLst/>
          </a:prstGeom>
          <a:noFill/>
          <a:ln>
            <a:noFill/>
          </a:ln>
        </p:spPr>
      </p:pic>
      <p:sp>
        <p:nvSpPr>
          <p:cNvPr id="453" name="Google Shape;453;g30a7bc9c348_0_135"/>
          <p:cNvSpPr/>
          <p:nvPr/>
        </p:nvSpPr>
        <p:spPr>
          <a:xfrm>
            <a:off x="5591266" y="920824"/>
            <a:ext cx="1501800" cy="27735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54" name="Google Shape;454;g30a7bc9c348_0_135"/>
          <p:cNvSpPr/>
          <p:nvPr/>
        </p:nvSpPr>
        <p:spPr>
          <a:xfrm>
            <a:off x="9959983" y="920824"/>
            <a:ext cx="1501800" cy="27735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55" name="Google Shape;455;g30a7bc9c348_0_135"/>
          <p:cNvSpPr/>
          <p:nvPr/>
        </p:nvSpPr>
        <p:spPr>
          <a:xfrm>
            <a:off x="6096624" y="3855042"/>
            <a:ext cx="1587300" cy="28935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56" name="Google Shape;456;g30a7bc9c348_0_135"/>
          <p:cNvSpPr txBox="1"/>
          <p:nvPr/>
        </p:nvSpPr>
        <p:spPr>
          <a:xfrm>
            <a:off x="1251175" y="45950"/>
            <a:ext cx="10248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000">
                <a:latin typeface="Calibri"/>
                <a:ea typeface="Calibri"/>
                <a:cs typeface="Calibri"/>
                <a:sym typeface="Calibri"/>
              </a:rPr>
              <a:t>To our surprise, both approaches do not perform well on the preprocessed text, </a:t>
            </a:r>
            <a:endParaRPr sz="2000">
              <a:latin typeface="Calibri"/>
              <a:ea typeface="Calibri"/>
              <a:cs typeface="Calibri"/>
              <a:sym typeface="Calibri"/>
            </a:endParaRPr>
          </a:p>
          <a:p>
            <a:pPr indent="0" lvl="0" marL="0" rtl="0" algn="l">
              <a:spcBef>
                <a:spcPts val="0"/>
              </a:spcBef>
              <a:spcAft>
                <a:spcPts val="0"/>
              </a:spcAft>
              <a:buNone/>
            </a:pPr>
            <a:r>
              <a:rPr lang="zh-HK" sz="2000">
                <a:latin typeface="Calibri"/>
                <a:ea typeface="Calibri"/>
                <a:cs typeface="Calibri"/>
                <a:sym typeface="Calibri"/>
              </a:rPr>
              <a:t>especially in scoring sentiment on reviews with low ratings.</a:t>
            </a:r>
            <a:endParaRPr sz="2000">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30a7bc9c348_0_98"/>
          <p:cNvSpPr txBox="1"/>
          <p:nvPr>
            <p:ph type="title"/>
          </p:nvPr>
        </p:nvSpPr>
        <p:spPr>
          <a:xfrm>
            <a:off x="482761" y="674372"/>
            <a:ext cx="11779800" cy="1325700"/>
          </a:xfrm>
          <a:prstGeom prst="rect">
            <a:avLst/>
          </a:prstGeom>
          <a:noFill/>
          <a:ln>
            <a:noFill/>
          </a:ln>
          <a:effectLst>
            <a:outerShdw blurRad="44450" algn="ctr" dir="5400000" dist="27940">
              <a:srgbClr val="000000">
                <a:alpha val="31760"/>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None/>
            </a:pPr>
            <a:r>
              <a:rPr b="1" i="0" lang="zh-HK" sz="5600" u="none" cap="none" strike="noStrike">
                <a:solidFill>
                  <a:srgbClr val="0C0C0C"/>
                </a:solidFill>
                <a:latin typeface="Calibri"/>
                <a:ea typeface="Calibri"/>
                <a:cs typeface="Calibri"/>
                <a:sym typeface="Calibri"/>
              </a:rPr>
              <a:t>Sentiment Analysis using VADER</a:t>
            </a:r>
            <a:endParaRPr/>
          </a:p>
        </p:txBody>
      </p:sp>
      <p:pic>
        <p:nvPicPr>
          <p:cNvPr id="462" name="Google Shape;462;g30a7bc9c348_0_98"/>
          <p:cNvPicPr preferRelativeResize="0"/>
          <p:nvPr/>
        </p:nvPicPr>
        <p:blipFill rotWithShape="1">
          <a:blip r:embed="rId3">
            <a:alphaModFix/>
          </a:blip>
          <a:srcRect b="0" l="0" r="0" t="0"/>
          <a:stretch/>
        </p:blipFill>
        <p:spPr>
          <a:xfrm>
            <a:off x="190983" y="2142698"/>
            <a:ext cx="5641321" cy="4414316"/>
          </a:xfrm>
          <a:prstGeom prst="rect">
            <a:avLst/>
          </a:prstGeom>
          <a:noFill/>
          <a:ln>
            <a:noFill/>
          </a:ln>
        </p:spPr>
      </p:pic>
      <p:pic>
        <p:nvPicPr>
          <p:cNvPr id="463" name="Google Shape;463;g30a7bc9c348_0_98"/>
          <p:cNvPicPr preferRelativeResize="0"/>
          <p:nvPr/>
        </p:nvPicPr>
        <p:blipFill rotWithShape="1">
          <a:blip r:embed="rId4">
            <a:alphaModFix/>
          </a:blip>
          <a:srcRect b="0" l="0" r="0" t="0"/>
          <a:stretch/>
        </p:blipFill>
        <p:spPr>
          <a:xfrm>
            <a:off x="6204613" y="2142699"/>
            <a:ext cx="5661051" cy="4414317"/>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g30a7bc9c348_0_149"/>
          <p:cNvSpPr txBox="1"/>
          <p:nvPr>
            <p:ph type="title"/>
          </p:nvPr>
        </p:nvSpPr>
        <p:spPr>
          <a:xfrm>
            <a:off x="838200" y="222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2000"/>
              <a:buFont typeface="Arial"/>
              <a:buNone/>
            </a:pPr>
            <a:r>
              <a:rPr b="1" lang="zh-HK" sz="5600">
                <a:solidFill>
                  <a:srgbClr val="0C0C0C"/>
                </a:solidFill>
              </a:rPr>
              <a:t>Sentiment Analysis using VADER</a:t>
            </a:r>
            <a:endParaRPr/>
          </a:p>
        </p:txBody>
      </p:sp>
      <p:sp>
        <p:nvSpPr>
          <p:cNvPr id="469" name="Google Shape;469;g30a7bc9c348_0_149"/>
          <p:cNvSpPr txBox="1"/>
          <p:nvPr/>
        </p:nvSpPr>
        <p:spPr>
          <a:xfrm>
            <a:off x="76200" y="1211275"/>
            <a:ext cx="134619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zh-HK" sz="2500" u="sng">
                <a:solidFill>
                  <a:schemeClr val="dk1"/>
                </a:solidFill>
                <a:latin typeface="Calibri"/>
                <a:ea typeface="Calibri"/>
                <a:cs typeface="Calibri"/>
                <a:sym typeface="Calibri"/>
              </a:rPr>
              <a:t>1- star rating with the highest positive sentiment score</a:t>
            </a:r>
            <a:endParaRPr sz="2500" u="sng">
              <a:solidFill>
                <a:schemeClr val="dk1"/>
              </a:solidFill>
              <a:latin typeface="Calibri"/>
              <a:ea typeface="Calibri"/>
              <a:cs typeface="Calibri"/>
              <a:sym typeface="Calibri"/>
            </a:endParaRPr>
          </a:p>
          <a:p>
            <a:pPr indent="0" lvl="0" marL="0" rtl="0" algn="l">
              <a:spcBef>
                <a:spcPts val="0"/>
              </a:spcBef>
              <a:spcAft>
                <a:spcPts val="0"/>
              </a:spcAft>
              <a:buNone/>
            </a:pPr>
            <a:r>
              <a:rPr lang="zh-HK" sz="2500">
                <a:solidFill>
                  <a:schemeClr val="dk1"/>
                </a:solidFill>
                <a:latin typeface="Calibri"/>
                <a:ea typeface="Calibri"/>
                <a:cs typeface="Calibri"/>
                <a:sym typeface="Calibri"/>
              </a:rPr>
              <a:t>With text preprocessing:</a:t>
            </a:r>
            <a:endParaRPr sz="2500">
              <a:solidFill>
                <a:schemeClr val="dk1"/>
              </a:solidFill>
              <a:latin typeface="Calibri"/>
              <a:ea typeface="Calibri"/>
              <a:cs typeface="Calibri"/>
              <a:sym typeface="Calibri"/>
            </a:endParaRPr>
          </a:p>
        </p:txBody>
      </p:sp>
      <p:sp>
        <p:nvSpPr>
          <p:cNvPr id="470" name="Google Shape;470;g30a7bc9c348_0_149"/>
          <p:cNvSpPr txBox="1"/>
          <p:nvPr/>
        </p:nvSpPr>
        <p:spPr>
          <a:xfrm>
            <a:off x="103300" y="4082825"/>
            <a:ext cx="134619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500" u="sng">
                <a:solidFill>
                  <a:schemeClr val="dk1"/>
                </a:solidFill>
                <a:latin typeface="Calibri"/>
                <a:ea typeface="Calibri"/>
                <a:cs typeface="Calibri"/>
                <a:sym typeface="Calibri"/>
              </a:rPr>
              <a:t>5- star rating with the highest negative sentiment score</a:t>
            </a:r>
            <a:endParaRPr sz="2500" u="sng">
              <a:solidFill>
                <a:schemeClr val="dk1"/>
              </a:solidFill>
              <a:latin typeface="Calibri"/>
              <a:ea typeface="Calibri"/>
              <a:cs typeface="Calibri"/>
              <a:sym typeface="Calibri"/>
            </a:endParaRPr>
          </a:p>
          <a:p>
            <a:pPr indent="0" lvl="0" marL="0" rtl="0" algn="l">
              <a:spcBef>
                <a:spcPts val="0"/>
              </a:spcBef>
              <a:spcAft>
                <a:spcPts val="0"/>
              </a:spcAft>
              <a:buNone/>
            </a:pPr>
            <a:r>
              <a:rPr lang="zh-HK" sz="2500">
                <a:solidFill>
                  <a:schemeClr val="dk1"/>
                </a:solidFill>
                <a:latin typeface="Calibri"/>
                <a:ea typeface="Calibri"/>
                <a:cs typeface="Calibri"/>
                <a:sym typeface="Calibri"/>
              </a:rPr>
              <a:t>With text preprocessing:</a:t>
            </a:r>
            <a:endParaRPr sz="2500">
              <a:solidFill>
                <a:schemeClr val="dk1"/>
              </a:solidFill>
              <a:latin typeface="Calibri"/>
              <a:ea typeface="Calibri"/>
              <a:cs typeface="Calibri"/>
              <a:sym typeface="Calibri"/>
            </a:endParaRPr>
          </a:p>
        </p:txBody>
      </p:sp>
      <p:sp>
        <p:nvSpPr>
          <p:cNvPr id="471" name="Google Shape;471;g30a7bc9c348_0_149"/>
          <p:cNvSpPr txBox="1"/>
          <p:nvPr/>
        </p:nvSpPr>
        <p:spPr>
          <a:xfrm>
            <a:off x="76200" y="2687100"/>
            <a:ext cx="7150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500">
                <a:solidFill>
                  <a:schemeClr val="dk1"/>
                </a:solidFill>
                <a:latin typeface="Calibri"/>
                <a:ea typeface="Calibri"/>
                <a:cs typeface="Calibri"/>
                <a:sym typeface="Calibri"/>
              </a:rPr>
              <a:t>Without text preprocessing:</a:t>
            </a:r>
            <a:endParaRPr/>
          </a:p>
        </p:txBody>
      </p:sp>
      <p:grpSp>
        <p:nvGrpSpPr>
          <p:cNvPr id="472" name="Google Shape;472;g30a7bc9c348_0_149"/>
          <p:cNvGrpSpPr/>
          <p:nvPr/>
        </p:nvGrpSpPr>
        <p:grpSpPr>
          <a:xfrm>
            <a:off x="76200" y="2165575"/>
            <a:ext cx="16113929" cy="622047"/>
            <a:chOff x="0" y="2546575"/>
            <a:chExt cx="16113929" cy="622047"/>
          </a:xfrm>
        </p:grpSpPr>
        <p:pic>
          <p:nvPicPr>
            <p:cNvPr id="473" name="Google Shape;473;g30a7bc9c348_0_149"/>
            <p:cNvPicPr preferRelativeResize="0"/>
            <p:nvPr/>
          </p:nvPicPr>
          <p:blipFill>
            <a:blip r:embed="rId3">
              <a:alphaModFix/>
            </a:blip>
            <a:stretch>
              <a:fillRect/>
            </a:stretch>
          </p:blipFill>
          <p:spPr>
            <a:xfrm>
              <a:off x="0" y="2546575"/>
              <a:ext cx="16113929" cy="566332"/>
            </a:xfrm>
            <a:prstGeom prst="rect">
              <a:avLst/>
            </a:prstGeom>
            <a:noFill/>
            <a:ln>
              <a:noFill/>
            </a:ln>
          </p:spPr>
        </p:pic>
        <p:sp>
          <p:nvSpPr>
            <p:cNvPr id="474" name="Google Shape;474;g30a7bc9c348_0_149"/>
            <p:cNvSpPr/>
            <p:nvPr/>
          </p:nvSpPr>
          <p:spPr>
            <a:xfrm>
              <a:off x="5236034" y="2644007"/>
              <a:ext cx="357600" cy="284400"/>
            </a:xfrm>
            <a:prstGeom prst="ellipse">
              <a:avLst/>
            </a:prstGeom>
            <a:noFill/>
            <a:ln cap="flat" cmpd="sng" w="9525">
              <a:solidFill>
                <a:srgbClr val="EE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75" name="Google Shape;475;g30a7bc9c348_0_149"/>
            <p:cNvSpPr/>
            <p:nvPr/>
          </p:nvSpPr>
          <p:spPr>
            <a:xfrm>
              <a:off x="3956626" y="2884222"/>
              <a:ext cx="357600" cy="284400"/>
            </a:xfrm>
            <a:prstGeom prst="ellipse">
              <a:avLst/>
            </a:prstGeom>
            <a:noFill/>
            <a:ln cap="flat" cmpd="sng" w="9525">
              <a:solidFill>
                <a:srgbClr val="EE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76" name="Google Shape;476;g30a7bc9c348_0_149"/>
            <p:cNvSpPr/>
            <p:nvPr/>
          </p:nvSpPr>
          <p:spPr>
            <a:xfrm>
              <a:off x="9633338" y="2644007"/>
              <a:ext cx="1312800" cy="284400"/>
            </a:xfrm>
            <a:prstGeom prst="ellipse">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77" name="Google Shape;477;g30a7bc9c348_0_149"/>
            <p:cNvSpPr/>
            <p:nvPr/>
          </p:nvSpPr>
          <p:spPr>
            <a:xfrm>
              <a:off x="6476646" y="2884222"/>
              <a:ext cx="715200" cy="228600"/>
            </a:xfrm>
            <a:prstGeom prst="ellipse">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478" name="Google Shape;478;g30a7bc9c348_0_149"/>
            <p:cNvCxnSpPr/>
            <p:nvPr/>
          </p:nvCxnSpPr>
          <p:spPr>
            <a:xfrm flipH="1" rot="10800000">
              <a:off x="0" y="2713825"/>
              <a:ext cx="1317900" cy="13200"/>
            </a:xfrm>
            <a:prstGeom prst="straightConnector1">
              <a:avLst/>
            </a:prstGeom>
            <a:noFill/>
            <a:ln cap="flat" cmpd="sng" w="19050">
              <a:solidFill>
                <a:srgbClr val="38761D"/>
              </a:solidFill>
              <a:prstDash val="solid"/>
              <a:round/>
              <a:headEnd len="med" w="med" type="none"/>
              <a:tailEnd len="med" w="med" type="none"/>
            </a:ln>
          </p:spPr>
        </p:cxnSp>
      </p:grpSp>
      <p:grpSp>
        <p:nvGrpSpPr>
          <p:cNvPr id="479" name="Google Shape;479;g30a7bc9c348_0_149"/>
          <p:cNvGrpSpPr/>
          <p:nvPr/>
        </p:nvGrpSpPr>
        <p:grpSpPr>
          <a:xfrm>
            <a:off x="103300" y="3290287"/>
            <a:ext cx="19700059" cy="369620"/>
            <a:chOff x="27100" y="3671287"/>
            <a:chExt cx="19700059" cy="369620"/>
          </a:xfrm>
        </p:grpSpPr>
        <p:pic>
          <p:nvPicPr>
            <p:cNvPr id="480" name="Google Shape;480;g30a7bc9c348_0_149"/>
            <p:cNvPicPr preferRelativeResize="0"/>
            <p:nvPr/>
          </p:nvPicPr>
          <p:blipFill>
            <a:blip r:embed="rId4">
              <a:alphaModFix/>
            </a:blip>
            <a:stretch>
              <a:fillRect/>
            </a:stretch>
          </p:blipFill>
          <p:spPr>
            <a:xfrm>
              <a:off x="27100" y="3671287"/>
              <a:ext cx="19700059" cy="369620"/>
            </a:xfrm>
            <a:prstGeom prst="rect">
              <a:avLst/>
            </a:prstGeom>
            <a:noFill/>
            <a:ln>
              <a:noFill/>
            </a:ln>
          </p:spPr>
        </p:pic>
        <p:cxnSp>
          <p:nvCxnSpPr>
            <p:cNvPr id="481" name="Google Shape;481;g30a7bc9c348_0_149"/>
            <p:cNvCxnSpPr/>
            <p:nvPr/>
          </p:nvCxnSpPr>
          <p:spPr>
            <a:xfrm flipH="1" rot="10800000">
              <a:off x="74100" y="3853388"/>
              <a:ext cx="1678800" cy="9300"/>
            </a:xfrm>
            <a:prstGeom prst="straightConnector1">
              <a:avLst/>
            </a:prstGeom>
            <a:noFill/>
            <a:ln cap="flat" cmpd="sng" w="19050">
              <a:solidFill>
                <a:srgbClr val="38761D"/>
              </a:solidFill>
              <a:prstDash val="solid"/>
              <a:round/>
              <a:headEnd len="med" w="med" type="none"/>
              <a:tailEnd len="med" w="med" type="none"/>
            </a:ln>
          </p:spPr>
        </p:cxnSp>
      </p:grpSp>
      <p:sp>
        <p:nvSpPr>
          <p:cNvPr id="482" name="Google Shape;482;g30a7bc9c348_0_149"/>
          <p:cNvSpPr txBox="1"/>
          <p:nvPr/>
        </p:nvSpPr>
        <p:spPr>
          <a:xfrm>
            <a:off x="74100" y="5475275"/>
            <a:ext cx="7150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500">
                <a:solidFill>
                  <a:schemeClr val="dk1"/>
                </a:solidFill>
                <a:latin typeface="Calibri"/>
                <a:ea typeface="Calibri"/>
                <a:cs typeface="Calibri"/>
                <a:sym typeface="Calibri"/>
              </a:rPr>
              <a:t>Without text preprocessing:</a:t>
            </a:r>
            <a:endParaRPr/>
          </a:p>
        </p:txBody>
      </p:sp>
      <p:grpSp>
        <p:nvGrpSpPr>
          <p:cNvPr id="483" name="Google Shape;483;g30a7bc9c348_0_149"/>
          <p:cNvGrpSpPr/>
          <p:nvPr/>
        </p:nvGrpSpPr>
        <p:grpSpPr>
          <a:xfrm>
            <a:off x="103300" y="4908950"/>
            <a:ext cx="12065338" cy="586725"/>
            <a:chOff x="27100" y="4985150"/>
            <a:chExt cx="12065338" cy="586725"/>
          </a:xfrm>
        </p:grpSpPr>
        <p:pic>
          <p:nvPicPr>
            <p:cNvPr id="484" name="Google Shape;484;g30a7bc9c348_0_149"/>
            <p:cNvPicPr preferRelativeResize="0"/>
            <p:nvPr/>
          </p:nvPicPr>
          <p:blipFill>
            <a:blip r:embed="rId5">
              <a:alphaModFix/>
            </a:blip>
            <a:stretch>
              <a:fillRect/>
            </a:stretch>
          </p:blipFill>
          <p:spPr>
            <a:xfrm>
              <a:off x="27100" y="4985150"/>
              <a:ext cx="11929850" cy="566325"/>
            </a:xfrm>
            <a:prstGeom prst="rect">
              <a:avLst/>
            </a:prstGeom>
            <a:noFill/>
            <a:ln>
              <a:noFill/>
            </a:ln>
          </p:spPr>
        </p:pic>
        <p:sp>
          <p:nvSpPr>
            <p:cNvPr id="485" name="Google Shape;485;g30a7bc9c348_0_149"/>
            <p:cNvSpPr/>
            <p:nvPr/>
          </p:nvSpPr>
          <p:spPr>
            <a:xfrm>
              <a:off x="10779638" y="5126119"/>
              <a:ext cx="1312800" cy="284400"/>
            </a:xfrm>
            <a:prstGeom prst="ellipse">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86" name="Google Shape;486;g30a7bc9c348_0_149"/>
            <p:cNvSpPr/>
            <p:nvPr/>
          </p:nvSpPr>
          <p:spPr>
            <a:xfrm>
              <a:off x="7400550" y="5343275"/>
              <a:ext cx="715200" cy="228600"/>
            </a:xfrm>
            <a:prstGeom prst="ellipse">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487" name="Google Shape;487;g30a7bc9c348_0_149"/>
            <p:cNvCxnSpPr/>
            <p:nvPr/>
          </p:nvCxnSpPr>
          <p:spPr>
            <a:xfrm flipH="1" rot="10800000">
              <a:off x="74100" y="5165600"/>
              <a:ext cx="1317900" cy="13200"/>
            </a:xfrm>
            <a:prstGeom prst="straightConnector1">
              <a:avLst/>
            </a:prstGeom>
            <a:noFill/>
            <a:ln cap="flat" cmpd="sng" w="19050">
              <a:solidFill>
                <a:srgbClr val="38761D"/>
              </a:solidFill>
              <a:prstDash val="solid"/>
              <a:round/>
              <a:headEnd len="med" w="med" type="none"/>
              <a:tailEnd len="med" w="med" type="none"/>
            </a:ln>
          </p:spPr>
        </p:cxnSp>
      </p:grpSp>
      <p:grpSp>
        <p:nvGrpSpPr>
          <p:cNvPr id="488" name="Google Shape;488;g30a7bc9c348_0_149"/>
          <p:cNvGrpSpPr/>
          <p:nvPr/>
        </p:nvGrpSpPr>
        <p:grpSpPr>
          <a:xfrm>
            <a:off x="148200" y="5951325"/>
            <a:ext cx="8859465" cy="462025"/>
            <a:chOff x="72000" y="6027525"/>
            <a:chExt cx="8859465" cy="462025"/>
          </a:xfrm>
        </p:grpSpPr>
        <p:pic>
          <p:nvPicPr>
            <p:cNvPr id="489" name="Google Shape;489;g30a7bc9c348_0_149"/>
            <p:cNvPicPr preferRelativeResize="0"/>
            <p:nvPr/>
          </p:nvPicPr>
          <p:blipFill>
            <a:blip r:embed="rId6">
              <a:alphaModFix/>
            </a:blip>
            <a:stretch>
              <a:fillRect/>
            </a:stretch>
          </p:blipFill>
          <p:spPr>
            <a:xfrm>
              <a:off x="74100" y="6027525"/>
              <a:ext cx="8857365" cy="462025"/>
            </a:xfrm>
            <a:prstGeom prst="rect">
              <a:avLst/>
            </a:prstGeom>
            <a:noFill/>
            <a:ln>
              <a:noFill/>
            </a:ln>
          </p:spPr>
        </p:pic>
        <p:cxnSp>
          <p:nvCxnSpPr>
            <p:cNvPr id="490" name="Google Shape;490;g30a7bc9c348_0_149"/>
            <p:cNvCxnSpPr/>
            <p:nvPr/>
          </p:nvCxnSpPr>
          <p:spPr>
            <a:xfrm flipH="1" rot="10800000">
              <a:off x="72000" y="6228963"/>
              <a:ext cx="1678800" cy="9300"/>
            </a:xfrm>
            <a:prstGeom prst="straightConnector1">
              <a:avLst/>
            </a:prstGeom>
            <a:noFill/>
            <a:ln cap="flat" cmpd="sng" w="19050">
              <a:solidFill>
                <a:srgbClr val="38761D"/>
              </a:solidFill>
              <a:prstDash val="solid"/>
              <a:round/>
              <a:headEnd len="med" w="med" type="none"/>
              <a:tailEnd len="med" w="med" type="none"/>
            </a:ln>
          </p:spPr>
        </p:cxnSp>
      </p:grpSp>
      <p:sp>
        <p:nvSpPr>
          <p:cNvPr id="491" name="Google Shape;491;g30a7bc9c348_0_149"/>
          <p:cNvSpPr txBox="1"/>
          <p:nvPr/>
        </p:nvSpPr>
        <p:spPr>
          <a:xfrm>
            <a:off x="3810000" y="1817425"/>
            <a:ext cx="4458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1800">
                <a:solidFill>
                  <a:srgbClr val="EE0000"/>
                </a:solidFill>
                <a:latin typeface="Calibri"/>
                <a:ea typeface="Calibri"/>
                <a:cs typeface="Calibri"/>
                <a:sym typeface="Calibri"/>
              </a:rPr>
              <a:t>Unwanted correction of spelling</a:t>
            </a:r>
            <a:endParaRPr sz="1800">
              <a:solidFill>
                <a:srgbClr val="EE0000"/>
              </a:solidFill>
              <a:latin typeface="Calibri"/>
              <a:ea typeface="Calibri"/>
              <a:cs typeface="Calibri"/>
              <a:sym typeface="Calibri"/>
            </a:endParaRPr>
          </a:p>
        </p:txBody>
      </p:sp>
      <p:sp>
        <p:nvSpPr>
          <p:cNvPr id="492" name="Google Shape;492;g30a7bc9c348_0_149"/>
          <p:cNvSpPr txBox="1"/>
          <p:nvPr/>
        </p:nvSpPr>
        <p:spPr>
          <a:xfrm>
            <a:off x="7723875" y="1817425"/>
            <a:ext cx="4458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1800">
                <a:solidFill>
                  <a:srgbClr val="0000FF"/>
                </a:solidFill>
                <a:latin typeface="Calibri"/>
                <a:ea typeface="Calibri"/>
                <a:cs typeface="Calibri"/>
                <a:sym typeface="Calibri"/>
              </a:rPr>
              <a:t>Unexpected removal of negation words</a:t>
            </a:r>
            <a:endParaRPr sz="1800">
              <a:solidFill>
                <a:srgbClr val="0000FF"/>
              </a:solidFill>
              <a:latin typeface="Calibri"/>
              <a:ea typeface="Calibri"/>
              <a:cs typeface="Calibri"/>
              <a:sym typeface="Calibri"/>
            </a:endParaRPr>
          </a:p>
        </p:txBody>
      </p:sp>
      <p:sp>
        <p:nvSpPr>
          <p:cNvPr id="493" name="Google Shape;493;g30a7bc9c348_0_149"/>
          <p:cNvSpPr txBox="1"/>
          <p:nvPr/>
        </p:nvSpPr>
        <p:spPr>
          <a:xfrm>
            <a:off x="2119850" y="3067275"/>
            <a:ext cx="4458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1800">
                <a:solidFill>
                  <a:srgbClr val="38761D"/>
                </a:solidFill>
                <a:latin typeface="Calibri"/>
                <a:ea typeface="Calibri"/>
                <a:cs typeface="Calibri"/>
                <a:sym typeface="Calibri"/>
              </a:rPr>
              <a:t>lower vader_pos: improvement</a:t>
            </a:r>
            <a:endParaRPr sz="1800">
              <a:solidFill>
                <a:srgbClr val="38761D"/>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48"/>
          <p:cNvSpPr txBox="1"/>
          <p:nvPr>
            <p:ph type="title"/>
          </p:nvPr>
        </p:nvSpPr>
        <p:spPr>
          <a:xfrm>
            <a:off x="533400" y="552161"/>
            <a:ext cx="10515600" cy="1325563"/>
          </a:xfrm>
          <a:prstGeom prst="rect">
            <a:avLst/>
          </a:prstGeom>
          <a:noFill/>
          <a:ln>
            <a:noFill/>
          </a:ln>
          <a:effectLst>
            <a:outerShdw blurRad="44450" algn="ctr" dir="5400000" dist="27940">
              <a:srgbClr val="000000">
                <a:alpha val="31764"/>
              </a:srgbClr>
            </a:outerShdw>
          </a:effectLst>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35714"/>
              <a:buNone/>
            </a:pPr>
            <a:r>
              <a:rPr b="1" i="0" lang="zh-HK" sz="5600" u="none" cap="none" strike="noStrike">
                <a:solidFill>
                  <a:srgbClr val="0C0C0C"/>
                </a:solidFill>
                <a:latin typeface="Calibri"/>
                <a:ea typeface="Calibri"/>
                <a:cs typeface="Calibri"/>
                <a:sym typeface="Calibri"/>
              </a:rPr>
              <a:t>Sentiment Analysis using RoBERTa</a:t>
            </a:r>
            <a:br>
              <a:rPr b="1" i="0" lang="zh-HK" sz="4400" u="none" cap="none" strike="noStrike">
                <a:solidFill>
                  <a:srgbClr val="184037"/>
                </a:solidFill>
                <a:latin typeface="Calibri"/>
                <a:ea typeface="Calibri"/>
                <a:cs typeface="Calibri"/>
                <a:sym typeface="Calibri"/>
              </a:rPr>
            </a:br>
            <a:endParaRPr/>
          </a:p>
        </p:txBody>
      </p:sp>
      <p:sp>
        <p:nvSpPr>
          <p:cNvPr id="499" name="Google Shape;499;p48"/>
          <p:cNvSpPr txBox="1"/>
          <p:nvPr/>
        </p:nvSpPr>
        <p:spPr>
          <a:xfrm>
            <a:off x="193010" y="2163649"/>
            <a:ext cx="2995683" cy="861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HK" sz="2500" u="none" cap="none" strike="noStrike">
                <a:solidFill>
                  <a:srgbClr val="000000"/>
                </a:solidFill>
                <a:latin typeface="Calibri"/>
                <a:ea typeface="Calibri"/>
                <a:cs typeface="Calibri"/>
                <a:sym typeface="Calibri"/>
              </a:rPr>
              <a:t>With </a:t>
            </a:r>
            <a:endParaRPr/>
          </a:p>
          <a:p>
            <a:pPr indent="0" lvl="0" marL="0" marR="0" rtl="0" algn="l">
              <a:lnSpc>
                <a:spcPct val="100000"/>
              </a:lnSpc>
              <a:spcBef>
                <a:spcPts val="0"/>
              </a:spcBef>
              <a:spcAft>
                <a:spcPts val="0"/>
              </a:spcAft>
              <a:buNone/>
            </a:pPr>
            <a:r>
              <a:rPr b="0" i="0" lang="zh-HK" sz="2500" u="none" cap="none" strike="noStrike">
                <a:solidFill>
                  <a:srgbClr val="000000"/>
                </a:solidFill>
                <a:latin typeface="Calibri"/>
                <a:ea typeface="Calibri"/>
                <a:cs typeface="Calibri"/>
                <a:sym typeface="Calibri"/>
              </a:rPr>
              <a:t>text preprocessing </a:t>
            </a:r>
            <a:endParaRPr b="0" i="0" sz="2500" u="none" cap="none" strike="noStrike">
              <a:solidFill>
                <a:srgbClr val="000000"/>
              </a:solidFill>
              <a:latin typeface="Calibri"/>
              <a:ea typeface="Calibri"/>
              <a:cs typeface="Calibri"/>
              <a:sym typeface="Calibri"/>
            </a:endParaRPr>
          </a:p>
        </p:txBody>
      </p:sp>
      <p:sp>
        <p:nvSpPr>
          <p:cNvPr id="500" name="Google Shape;500;p48"/>
          <p:cNvSpPr txBox="1"/>
          <p:nvPr/>
        </p:nvSpPr>
        <p:spPr>
          <a:xfrm>
            <a:off x="193010" y="4961177"/>
            <a:ext cx="2995683" cy="861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HK" sz="2500" u="none" cap="none" strike="noStrike">
                <a:solidFill>
                  <a:srgbClr val="000000"/>
                </a:solidFill>
                <a:latin typeface="Calibri"/>
                <a:ea typeface="Calibri"/>
                <a:cs typeface="Calibri"/>
                <a:sym typeface="Calibri"/>
              </a:rPr>
              <a:t>Without </a:t>
            </a:r>
            <a:endParaRPr/>
          </a:p>
          <a:p>
            <a:pPr indent="0" lvl="0" marL="0" marR="0" rtl="0" algn="l">
              <a:lnSpc>
                <a:spcPct val="100000"/>
              </a:lnSpc>
              <a:spcBef>
                <a:spcPts val="0"/>
              </a:spcBef>
              <a:spcAft>
                <a:spcPts val="0"/>
              </a:spcAft>
              <a:buNone/>
            </a:pPr>
            <a:r>
              <a:rPr b="0" i="0" lang="zh-HK" sz="2500" u="none" cap="none" strike="noStrike">
                <a:solidFill>
                  <a:srgbClr val="000000"/>
                </a:solidFill>
                <a:latin typeface="Calibri"/>
                <a:ea typeface="Calibri"/>
                <a:cs typeface="Calibri"/>
                <a:sym typeface="Calibri"/>
              </a:rPr>
              <a:t>text preprocessing </a:t>
            </a:r>
            <a:endParaRPr b="0" i="0" sz="2500" u="none" cap="none" strike="noStrike">
              <a:solidFill>
                <a:srgbClr val="000000"/>
              </a:solidFill>
              <a:latin typeface="Calibri"/>
              <a:ea typeface="Calibri"/>
              <a:cs typeface="Calibri"/>
              <a:sym typeface="Calibri"/>
            </a:endParaRPr>
          </a:p>
        </p:txBody>
      </p:sp>
      <p:pic>
        <p:nvPicPr>
          <p:cNvPr id="501" name="Google Shape;501;p48"/>
          <p:cNvPicPr preferRelativeResize="0"/>
          <p:nvPr/>
        </p:nvPicPr>
        <p:blipFill rotWithShape="1">
          <a:blip r:embed="rId3">
            <a:alphaModFix/>
          </a:blip>
          <a:srcRect b="0" l="0" r="0" t="0"/>
          <a:stretch/>
        </p:blipFill>
        <p:spPr>
          <a:xfrm>
            <a:off x="3057097" y="1297196"/>
            <a:ext cx="8479809" cy="2743594"/>
          </a:xfrm>
          <a:prstGeom prst="rect">
            <a:avLst/>
          </a:prstGeom>
          <a:noFill/>
          <a:ln>
            <a:noFill/>
          </a:ln>
        </p:spPr>
      </p:pic>
      <p:pic>
        <p:nvPicPr>
          <p:cNvPr id="502" name="Google Shape;502;p48"/>
          <p:cNvPicPr preferRelativeResize="0"/>
          <p:nvPr/>
        </p:nvPicPr>
        <p:blipFill rotWithShape="1">
          <a:blip r:embed="rId4">
            <a:alphaModFix/>
          </a:blip>
          <a:srcRect b="0" l="0" r="0" t="0"/>
          <a:stretch/>
        </p:blipFill>
        <p:spPr>
          <a:xfrm>
            <a:off x="3087803" y="4130500"/>
            <a:ext cx="8414983" cy="2706649"/>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g30a7bc9c348_0_190"/>
          <p:cNvSpPr txBox="1"/>
          <p:nvPr>
            <p:ph type="title"/>
          </p:nvPr>
        </p:nvSpPr>
        <p:spPr>
          <a:xfrm>
            <a:off x="838200" y="222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zh-HK" sz="5600">
                <a:solidFill>
                  <a:srgbClr val="0C0C0C"/>
                </a:solidFill>
              </a:rPr>
              <a:t>Sentiment Analysis using </a:t>
            </a:r>
            <a:r>
              <a:rPr b="1" lang="zh-HK" sz="5600">
                <a:solidFill>
                  <a:srgbClr val="0C0C0C"/>
                </a:solidFill>
              </a:rPr>
              <a:t>RoBERTa</a:t>
            </a:r>
            <a:endParaRPr/>
          </a:p>
        </p:txBody>
      </p:sp>
      <p:sp>
        <p:nvSpPr>
          <p:cNvPr id="508" name="Google Shape;508;g30a7bc9c348_0_190"/>
          <p:cNvSpPr txBox="1"/>
          <p:nvPr/>
        </p:nvSpPr>
        <p:spPr>
          <a:xfrm>
            <a:off x="76200" y="1211275"/>
            <a:ext cx="134619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500" u="sng">
                <a:solidFill>
                  <a:schemeClr val="dk1"/>
                </a:solidFill>
                <a:latin typeface="Calibri"/>
                <a:ea typeface="Calibri"/>
                <a:cs typeface="Calibri"/>
                <a:sym typeface="Calibri"/>
              </a:rPr>
              <a:t>1- star rating with the highest positive sentiment score</a:t>
            </a:r>
            <a:endParaRPr sz="2500" u="sng">
              <a:solidFill>
                <a:schemeClr val="dk1"/>
              </a:solidFill>
              <a:latin typeface="Calibri"/>
              <a:ea typeface="Calibri"/>
              <a:cs typeface="Calibri"/>
              <a:sym typeface="Calibri"/>
            </a:endParaRPr>
          </a:p>
          <a:p>
            <a:pPr indent="0" lvl="0" marL="0" rtl="0" algn="l">
              <a:spcBef>
                <a:spcPts val="0"/>
              </a:spcBef>
              <a:spcAft>
                <a:spcPts val="0"/>
              </a:spcAft>
              <a:buNone/>
            </a:pPr>
            <a:r>
              <a:rPr lang="zh-HK" sz="2500">
                <a:solidFill>
                  <a:schemeClr val="dk1"/>
                </a:solidFill>
                <a:latin typeface="Calibri"/>
                <a:ea typeface="Calibri"/>
                <a:cs typeface="Calibri"/>
                <a:sym typeface="Calibri"/>
              </a:rPr>
              <a:t>With text preprocessing:</a:t>
            </a:r>
            <a:endParaRPr sz="2500">
              <a:solidFill>
                <a:schemeClr val="dk1"/>
              </a:solidFill>
              <a:latin typeface="Calibri"/>
              <a:ea typeface="Calibri"/>
              <a:cs typeface="Calibri"/>
              <a:sym typeface="Calibri"/>
            </a:endParaRPr>
          </a:p>
        </p:txBody>
      </p:sp>
      <p:sp>
        <p:nvSpPr>
          <p:cNvPr id="509" name="Google Shape;509;g30a7bc9c348_0_190"/>
          <p:cNvSpPr txBox="1"/>
          <p:nvPr/>
        </p:nvSpPr>
        <p:spPr>
          <a:xfrm>
            <a:off x="103300" y="4082825"/>
            <a:ext cx="134619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500" u="sng">
                <a:solidFill>
                  <a:schemeClr val="dk1"/>
                </a:solidFill>
                <a:latin typeface="Calibri"/>
                <a:ea typeface="Calibri"/>
                <a:cs typeface="Calibri"/>
                <a:sym typeface="Calibri"/>
              </a:rPr>
              <a:t>5- star rating with the highest negative sentiment score</a:t>
            </a:r>
            <a:endParaRPr sz="2500" u="sng">
              <a:solidFill>
                <a:schemeClr val="dk1"/>
              </a:solidFill>
              <a:latin typeface="Calibri"/>
              <a:ea typeface="Calibri"/>
              <a:cs typeface="Calibri"/>
              <a:sym typeface="Calibri"/>
            </a:endParaRPr>
          </a:p>
          <a:p>
            <a:pPr indent="0" lvl="0" marL="0" rtl="0" algn="l">
              <a:spcBef>
                <a:spcPts val="0"/>
              </a:spcBef>
              <a:spcAft>
                <a:spcPts val="0"/>
              </a:spcAft>
              <a:buNone/>
            </a:pPr>
            <a:r>
              <a:rPr lang="zh-HK" sz="2500">
                <a:solidFill>
                  <a:schemeClr val="dk1"/>
                </a:solidFill>
                <a:latin typeface="Calibri"/>
                <a:ea typeface="Calibri"/>
                <a:cs typeface="Calibri"/>
                <a:sym typeface="Calibri"/>
              </a:rPr>
              <a:t>With text preprocessing:</a:t>
            </a:r>
            <a:endParaRPr sz="2500">
              <a:solidFill>
                <a:schemeClr val="dk1"/>
              </a:solidFill>
              <a:latin typeface="Calibri"/>
              <a:ea typeface="Calibri"/>
              <a:cs typeface="Calibri"/>
              <a:sym typeface="Calibri"/>
            </a:endParaRPr>
          </a:p>
        </p:txBody>
      </p:sp>
      <p:sp>
        <p:nvSpPr>
          <p:cNvPr id="510" name="Google Shape;510;g30a7bc9c348_0_190"/>
          <p:cNvSpPr txBox="1"/>
          <p:nvPr/>
        </p:nvSpPr>
        <p:spPr>
          <a:xfrm>
            <a:off x="74100" y="3535725"/>
            <a:ext cx="8933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500">
                <a:solidFill>
                  <a:schemeClr val="dk1"/>
                </a:solidFill>
                <a:latin typeface="Calibri"/>
                <a:ea typeface="Calibri"/>
                <a:cs typeface="Calibri"/>
                <a:sym typeface="Calibri"/>
              </a:rPr>
              <a:t>Without text preprocessing: same text with similar score</a:t>
            </a:r>
            <a:endParaRPr/>
          </a:p>
        </p:txBody>
      </p:sp>
      <p:sp>
        <p:nvSpPr>
          <p:cNvPr id="511" name="Google Shape;511;g30a7bc9c348_0_190"/>
          <p:cNvSpPr txBox="1"/>
          <p:nvPr/>
        </p:nvSpPr>
        <p:spPr>
          <a:xfrm>
            <a:off x="74100" y="5475275"/>
            <a:ext cx="7150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500">
                <a:solidFill>
                  <a:schemeClr val="dk1"/>
                </a:solidFill>
                <a:latin typeface="Calibri"/>
                <a:ea typeface="Calibri"/>
                <a:cs typeface="Calibri"/>
                <a:sym typeface="Calibri"/>
              </a:rPr>
              <a:t>Without text preprocessing:</a:t>
            </a:r>
            <a:endParaRPr/>
          </a:p>
        </p:txBody>
      </p:sp>
      <p:sp>
        <p:nvSpPr>
          <p:cNvPr id="512" name="Google Shape;512;g30a7bc9c348_0_190"/>
          <p:cNvSpPr txBox="1"/>
          <p:nvPr/>
        </p:nvSpPr>
        <p:spPr>
          <a:xfrm>
            <a:off x="103300" y="1993725"/>
            <a:ext cx="12065400" cy="18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1050">
                <a:solidFill>
                  <a:srgbClr val="3B3B3B"/>
                </a:solidFill>
                <a:latin typeface="Courier New"/>
                <a:ea typeface="Courier New"/>
                <a:cs typeface="Courier New"/>
                <a:sym typeface="Courier New"/>
              </a:rPr>
              <a:t>roberta_pos: 0.8160131573677063</a:t>
            </a:r>
            <a:endParaRPr sz="1050">
              <a:solidFill>
                <a:srgbClr val="3B3B3B"/>
              </a:solidFill>
              <a:latin typeface="Courier New"/>
              <a:ea typeface="Courier New"/>
              <a:cs typeface="Courier New"/>
              <a:sym typeface="Courier New"/>
            </a:endParaRPr>
          </a:p>
          <a:p>
            <a:pPr indent="0" lvl="0" marL="0" rtl="0" algn="l">
              <a:spcBef>
                <a:spcPts val="0"/>
              </a:spcBef>
              <a:spcAft>
                <a:spcPts val="0"/>
              </a:spcAft>
              <a:buNone/>
            </a:pPr>
            <a:r>
              <a:rPr lang="zh-HK" sz="1050">
                <a:solidFill>
                  <a:srgbClr val="3B3B3B"/>
                </a:solidFill>
                <a:latin typeface="Courier New"/>
                <a:ea typeface="Courier New"/>
                <a:cs typeface="Courier New"/>
                <a:sym typeface="Courier New"/>
              </a:rPr>
              <a:t>Original Text: Now I finally understand the hype! After 3 months of using it I can see baby hair growing out! Noticed a little bit of difference in hair loss but I keep my hopes up after some time! The scent is subtle and doesn’t bother me. My scalp is less itchy. The size is really good and goes for a while if you’re oiling two times to 3 times a week. Looking forward to seeing more improvements in my hair for the next 3 months! </a:t>
            </a:r>
            <a:r>
              <a:rPr lang="zh-HK" sz="1050">
                <a:solidFill>
                  <a:srgbClr val="EE0000"/>
                </a:solidFill>
                <a:latin typeface="Courier New"/>
                <a:ea typeface="Courier New"/>
                <a:cs typeface="Courier New"/>
                <a:sym typeface="Courier New"/>
              </a:rPr>
              <a:t>Edit; my hair went crazy! I realized it is so heavy for my hair. Became so greasy on the scalp yet so frizzy too! Hair loss increased so I stopped using it.</a:t>
            </a:r>
            <a:endParaRPr sz="1050">
              <a:solidFill>
                <a:srgbClr val="EE0000"/>
              </a:solidFill>
              <a:latin typeface="Courier New"/>
              <a:ea typeface="Courier New"/>
              <a:cs typeface="Courier New"/>
              <a:sym typeface="Courier New"/>
            </a:endParaRPr>
          </a:p>
          <a:p>
            <a:pPr indent="0" lvl="0" marL="0" rtl="0" algn="l">
              <a:spcBef>
                <a:spcPts val="0"/>
              </a:spcBef>
              <a:spcAft>
                <a:spcPts val="0"/>
              </a:spcAft>
              <a:buNone/>
            </a:pPr>
            <a:r>
              <a:rPr lang="zh-HK" sz="1050">
                <a:solidFill>
                  <a:srgbClr val="3B3B3B"/>
                </a:solidFill>
                <a:latin typeface="Courier New"/>
                <a:ea typeface="Courier New"/>
                <a:cs typeface="Courier New"/>
                <a:sym typeface="Courier New"/>
              </a:rPr>
              <a:t>Preprocessed Text: finally understand hope! 3 month using see baby hair growing out! noticed little bit difference hair loss keep hope time! scent subtle doesn’t bother scalp le itchy size really good go you’re boiling two time 3 time week looking forward seeing improvement hair next 3 months! edit hair went crazy! realized heavy hair became greasy scalp yet friday too! hair loss increased stopped using</a:t>
            </a:r>
            <a:endParaRPr sz="1050">
              <a:solidFill>
                <a:srgbClr val="3B3B3B"/>
              </a:solidFill>
              <a:latin typeface="Courier New"/>
              <a:ea typeface="Courier New"/>
              <a:cs typeface="Courier New"/>
              <a:sym typeface="Courier New"/>
            </a:endParaRPr>
          </a:p>
          <a:p>
            <a:pPr indent="0" lvl="0" marL="0" rtl="0" algn="l">
              <a:spcBef>
                <a:spcPts val="0"/>
              </a:spcBef>
              <a:spcAft>
                <a:spcPts val="0"/>
              </a:spcAft>
              <a:buNone/>
            </a:pPr>
            <a:r>
              <a:t/>
            </a:r>
            <a:endParaRPr>
              <a:latin typeface="Calibri"/>
              <a:ea typeface="Calibri"/>
              <a:cs typeface="Calibri"/>
              <a:sym typeface="Calibri"/>
            </a:endParaRPr>
          </a:p>
        </p:txBody>
      </p:sp>
      <p:sp>
        <p:nvSpPr>
          <p:cNvPr id="513" name="Google Shape;513;g30a7bc9c348_0_190"/>
          <p:cNvSpPr txBox="1"/>
          <p:nvPr/>
        </p:nvSpPr>
        <p:spPr>
          <a:xfrm>
            <a:off x="3701625" y="1652000"/>
            <a:ext cx="52974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1550">
                <a:solidFill>
                  <a:srgbClr val="EE0000"/>
                </a:solidFill>
                <a:highlight>
                  <a:srgbClr val="FFFFFF"/>
                </a:highlight>
                <a:latin typeface="Calibri"/>
                <a:ea typeface="Calibri"/>
                <a:cs typeface="Calibri"/>
                <a:sym typeface="Calibri"/>
              </a:rPr>
              <a:t>Majority of the text carries </a:t>
            </a:r>
            <a:r>
              <a:rPr lang="zh-HK" sz="1550">
                <a:solidFill>
                  <a:srgbClr val="EE0000"/>
                </a:solidFill>
                <a:highlight>
                  <a:srgbClr val="FFFFFF"/>
                </a:highlight>
                <a:latin typeface="Calibri"/>
                <a:ea typeface="Calibri"/>
                <a:cs typeface="Calibri"/>
                <a:sym typeface="Calibri"/>
              </a:rPr>
              <a:t>positive sentiment;</a:t>
            </a:r>
            <a:br>
              <a:rPr lang="zh-HK" sz="1550">
                <a:solidFill>
                  <a:srgbClr val="EE0000"/>
                </a:solidFill>
                <a:highlight>
                  <a:srgbClr val="FFFFFF"/>
                </a:highlight>
                <a:latin typeface="Calibri"/>
                <a:ea typeface="Calibri"/>
                <a:cs typeface="Calibri"/>
                <a:sym typeface="Calibri"/>
              </a:rPr>
            </a:br>
            <a:r>
              <a:rPr lang="zh-HK" sz="1550">
                <a:solidFill>
                  <a:srgbClr val="EE0000"/>
                </a:solidFill>
                <a:highlight>
                  <a:srgbClr val="FFFFFF"/>
                </a:highlight>
                <a:latin typeface="Calibri"/>
                <a:ea typeface="Calibri"/>
                <a:cs typeface="Calibri"/>
                <a:sym typeface="Calibri"/>
              </a:rPr>
              <a:t>m</a:t>
            </a:r>
            <a:r>
              <a:rPr lang="zh-HK" sz="1550">
                <a:solidFill>
                  <a:srgbClr val="EE0000"/>
                </a:solidFill>
                <a:highlight>
                  <a:srgbClr val="FFFFFF"/>
                </a:highlight>
                <a:latin typeface="Calibri"/>
                <a:ea typeface="Calibri"/>
                <a:cs typeface="Calibri"/>
                <a:sym typeface="Calibri"/>
              </a:rPr>
              <a:t>ay not be sensitvie the negative sentiment in small proportion</a:t>
            </a:r>
            <a:endParaRPr sz="2300">
              <a:solidFill>
                <a:srgbClr val="EE0000"/>
              </a:solidFill>
              <a:latin typeface="Calibri"/>
              <a:ea typeface="Calibri"/>
              <a:cs typeface="Calibri"/>
              <a:sym typeface="Calibri"/>
            </a:endParaRPr>
          </a:p>
        </p:txBody>
      </p:sp>
      <p:pic>
        <p:nvPicPr>
          <p:cNvPr id="514" name="Google Shape;514;g30a7bc9c348_0_190"/>
          <p:cNvPicPr preferRelativeResize="0"/>
          <p:nvPr/>
        </p:nvPicPr>
        <p:blipFill>
          <a:blip r:embed="rId3">
            <a:alphaModFix/>
          </a:blip>
          <a:stretch>
            <a:fillRect/>
          </a:stretch>
        </p:blipFill>
        <p:spPr>
          <a:xfrm>
            <a:off x="178500" y="4966750"/>
            <a:ext cx="8163475" cy="667025"/>
          </a:xfrm>
          <a:prstGeom prst="rect">
            <a:avLst/>
          </a:prstGeom>
          <a:noFill/>
          <a:ln>
            <a:noFill/>
          </a:ln>
        </p:spPr>
      </p:pic>
      <p:sp>
        <p:nvSpPr>
          <p:cNvPr id="515" name="Google Shape;515;g30a7bc9c348_0_190"/>
          <p:cNvSpPr txBox="1"/>
          <p:nvPr/>
        </p:nvSpPr>
        <p:spPr>
          <a:xfrm>
            <a:off x="5689100" y="4813475"/>
            <a:ext cx="5106000" cy="4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1550">
                <a:solidFill>
                  <a:srgbClr val="38761D"/>
                </a:solidFill>
                <a:highlight>
                  <a:srgbClr val="FFFFFF"/>
                </a:highlight>
                <a:latin typeface="Calibri"/>
                <a:ea typeface="Calibri"/>
                <a:cs typeface="Calibri"/>
                <a:sym typeface="Calibri"/>
              </a:rPr>
              <a:t>Reasonable as seen from its small negative sentiment score</a:t>
            </a:r>
            <a:endParaRPr sz="2300">
              <a:solidFill>
                <a:srgbClr val="38761D"/>
              </a:solidFill>
              <a:latin typeface="Calibri"/>
              <a:ea typeface="Calibri"/>
              <a:cs typeface="Calibri"/>
              <a:sym typeface="Calibri"/>
            </a:endParaRPr>
          </a:p>
        </p:txBody>
      </p:sp>
      <p:sp>
        <p:nvSpPr>
          <p:cNvPr id="516" name="Google Shape;516;g30a7bc9c348_0_190"/>
          <p:cNvSpPr txBox="1"/>
          <p:nvPr/>
        </p:nvSpPr>
        <p:spPr>
          <a:xfrm>
            <a:off x="178500" y="5948800"/>
            <a:ext cx="12065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1050">
                <a:solidFill>
                  <a:srgbClr val="3B3B3B"/>
                </a:solidFill>
                <a:latin typeface="Courier New"/>
                <a:ea typeface="Courier New"/>
                <a:cs typeface="Courier New"/>
                <a:sym typeface="Courier New"/>
              </a:rPr>
              <a:t>roberta_neg: 0.8923622965812683</a:t>
            </a:r>
            <a:endParaRPr sz="1050">
              <a:solidFill>
                <a:srgbClr val="3B3B3B"/>
              </a:solidFill>
              <a:latin typeface="Courier New"/>
              <a:ea typeface="Courier New"/>
              <a:cs typeface="Courier New"/>
              <a:sym typeface="Courier New"/>
            </a:endParaRPr>
          </a:p>
          <a:p>
            <a:pPr indent="0" lvl="0" marL="0" rtl="0" algn="l">
              <a:spcBef>
                <a:spcPts val="0"/>
              </a:spcBef>
              <a:spcAft>
                <a:spcPts val="0"/>
              </a:spcAft>
              <a:buNone/>
            </a:pPr>
            <a:r>
              <a:rPr lang="zh-HK" sz="1050">
                <a:solidFill>
                  <a:srgbClr val="3B3B3B"/>
                </a:solidFill>
                <a:latin typeface="Courier New"/>
                <a:ea typeface="Courier New"/>
                <a:cs typeface="Courier New"/>
                <a:sym typeface="Courier New"/>
              </a:rPr>
              <a:t>Text: Ohhh I red so many unbelievable reviews but unfortunately it didn’t work for me… First of all the hair gets so greasy and you can only use it if you are home… maybe I was doing something wrong but definitely not for me … the scent is very specific the rest was ok, the package arrived well and the size is good… I guess it’s just not for me</a:t>
            </a:r>
            <a:endParaRPr>
              <a:latin typeface="Calibri"/>
              <a:ea typeface="Calibri"/>
              <a:cs typeface="Calibri"/>
              <a:sym typeface="Calibri"/>
            </a:endParaRPr>
          </a:p>
        </p:txBody>
      </p:sp>
      <p:sp>
        <p:nvSpPr>
          <p:cNvPr id="517" name="Google Shape;517;g30a7bc9c348_0_190"/>
          <p:cNvSpPr txBox="1"/>
          <p:nvPr/>
        </p:nvSpPr>
        <p:spPr>
          <a:xfrm>
            <a:off x="5775725" y="5720950"/>
            <a:ext cx="5480100" cy="4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1550">
                <a:solidFill>
                  <a:srgbClr val="38761D"/>
                </a:solidFill>
                <a:highlight>
                  <a:srgbClr val="FFFFFF"/>
                </a:highlight>
                <a:latin typeface="Calibri"/>
                <a:ea typeface="Calibri"/>
                <a:cs typeface="Calibri"/>
                <a:sym typeface="Calibri"/>
              </a:rPr>
              <a:t>Reasonable as the review contains mostly negative wordings</a:t>
            </a:r>
            <a:endParaRPr sz="2300">
              <a:solidFill>
                <a:srgbClr val="38761D"/>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7"/>
          <p:cNvSpPr/>
          <p:nvPr/>
        </p:nvSpPr>
        <p:spPr>
          <a:xfrm>
            <a:off x="1126369" y="1610434"/>
            <a:ext cx="2378073"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0" name="Google Shape;130;p27"/>
          <p:cNvSpPr txBox="1"/>
          <p:nvPr/>
        </p:nvSpPr>
        <p:spPr>
          <a:xfrm>
            <a:off x="713331" y="1792130"/>
            <a:ext cx="3199976" cy="1324978"/>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01</a:t>
            </a:r>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Web Scraping</a:t>
            </a:r>
            <a:endParaRPr/>
          </a:p>
          <a:p>
            <a:pPr indent="-171450" lvl="0" marL="171450" marR="0" rtl="0" algn="ctr">
              <a:lnSpc>
                <a:spcPct val="90000"/>
              </a:lnSpc>
              <a:spcBef>
                <a:spcPts val="0"/>
              </a:spcBef>
              <a:spcAft>
                <a:spcPts val="0"/>
              </a:spcAft>
              <a:buClr>
                <a:schemeClr val="dk1"/>
              </a:buClr>
              <a:buSzPts val="2500"/>
              <a:buFont typeface="Arial"/>
              <a:buNone/>
            </a:pPr>
            <a:r>
              <a:rPr b="1" i="0" lang="zh-HK" sz="2000" u="none" cap="none" strike="noStrike">
                <a:solidFill>
                  <a:schemeClr val="lt1"/>
                </a:solidFill>
                <a:latin typeface="Calibri"/>
                <a:ea typeface="Calibri"/>
                <a:cs typeface="Calibri"/>
                <a:sym typeface="Calibri"/>
              </a:rPr>
              <a:t>(Product information)</a:t>
            </a:r>
            <a:r>
              <a:rPr b="1" i="0" lang="zh-HK" sz="3200" u="none" cap="none" strike="noStrike">
                <a:solidFill>
                  <a:schemeClr val="lt1"/>
                </a:solidFill>
                <a:latin typeface="Calibri"/>
                <a:ea typeface="Calibri"/>
                <a:cs typeface="Calibri"/>
                <a:sym typeface="Calibri"/>
              </a:rPr>
              <a:t> </a:t>
            </a:r>
            <a:endParaRPr b="0" i="0" sz="3200" u="none" cap="none" strike="noStrike">
              <a:solidFill>
                <a:schemeClr val="lt1"/>
              </a:solidFill>
              <a:latin typeface="Calibri"/>
              <a:ea typeface="Calibri"/>
              <a:cs typeface="Calibri"/>
              <a:sym typeface="Calibri"/>
            </a:endParaRPr>
          </a:p>
        </p:txBody>
      </p:sp>
      <p:sp>
        <p:nvSpPr>
          <p:cNvPr id="131" name="Google Shape;131;p27"/>
          <p:cNvSpPr txBox="1"/>
          <p:nvPr>
            <p:ph type="ctrTitle"/>
          </p:nvPr>
        </p:nvSpPr>
        <p:spPr>
          <a:xfrm>
            <a:off x="481518" y="546058"/>
            <a:ext cx="9144000" cy="740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Project Flow</a:t>
            </a:r>
            <a:endParaRPr sz="5000">
              <a:latin typeface="Calibri"/>
              <a:ea typeface="Calibri"/>
              <a:cs typeface="Calibri"/>
              <a:sym typeface="Calibri"/>
            </a:endParaRPr>
          </a:p>
        </p:txBody>
      </p:sp>
      <p:sp>
        <p:nvSpPr>
          <p:cNvPr id="132" name="Google Shape;132;p27"/>
          <p:cNvSpPr/>
          <p:nvPr/>
        </p:nvSpPr>
        <p:spPr>
          <a:xfrm>
            <a:off x="4426110" y="1610434"/>
            <a:ext cx="2472840"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3" name="Google Shape;133;p27"/>
          <p:cNvSpPr txBox="1"/>
          <p:nvPr/>
        </p:nvSpPr>
        <p:spPr>
          <a:xfrm>
            <a:off x="4163156" y="1738895"/>
            <a:ext cx="2816774" cy="1324978"/>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02</a:t>
            </a:r>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Data Preprocessing</a:t>
            </a:r>
            <a:endParaRPr/>
          </a:p>
        </p:txBody>
      </p:sp>
      <p:sp>
        <p:nvSpPr>
          <p:cNvPr id="134" name="Google Shape;134;p27"/>
          <p:cNvSpPr/>
          <p:nvPr/>
        </p:nvSpPr>
        <p:spPr>
          <a:xfrm>
            <a:off x="7821388" y="1610434"/>
            <a:ext cx="2378073"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5" name="Google Shape;135;p27"/>
          <p:cNvSpPr txBox="1"/>
          <p:nvPr/>
        </p:nvSpPr>
        <p:spPr>
          <a:xfrm>
            <a:off x="7666569" y="1758174"/>
            <a:ext cx="2601600" cy="1325100"/>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03</a:t>
            </a:r>
            <a:endParaRPr/>
          </a:p>
          <a:p>
            <a:pPr indent="-171450" lvl="0" marL="171450" marR="0" rtl="0" algn="ctr">
              <a:lnSpc>
                <a:spcPct val="90000"/>
              </a:lnSpc>
              <a:spcBef>
                <a:spcPts val="0"/>
              </a:spcBef>
              <a:spcAft>
                <a:spcPts val="0"/>
              </a:spcAft>
              <a:buClr>
                <a:schemeClr val="dk1"/>
              </a:buClr>
              <a:buSzPts val="2500"/>
              <a:buFont typeface="Arial"/>
              <a:buNone/>
            </a:pPr>
            <a:r>
              <a:rPr b="1" lang="zh-HK" sz="3200">
                <a:solidFill>
                  <a:schemeClr val="lt1"/>
                </a:solidFill>
                <a:latin typeface="Calibri"/>
                <a:ea typeface="Calibri"/>
                <a:cs typeface="Calibri"/>
                <a:sym typeface="Calibri"/>
              </a:rPr>
              <a:t>Data</a:t>
            </a:r>
            <a:endParaRPr b="1" sz="3200">
              <a:solidFill>
                <a:schemeClr val="lt1"/>
              </a:solidFill>
              <a:latin typeface="Calibri"/>
              <a:ea typeface="Calibri"/>
              <a:cs typeface="Calibri"/>
              <a:sym typeface="Calibri"/>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Visualisation </a:t>
            </a:r>
            <a:endParaRPr b="0" i="0" sz="3200" u="none" cap="none" strike="noStrike">
              <a:solidFill>
                <a:schemeClr val="lt1"/>
              </a:solidFill>
              <a:latin typeface="Calibri"/>
              <a:ea typeface="Calibri"/>
              <a:cs typeface="Calibri"/>
              <a:sym typeface="Calibri"/>
            </a:endParaRPr>
          </a:p>
        </p:txBody>
      </p:sp>
      <p:sp>
        <p:nvSpPr>
          <p:cNvPr id="136" name="Google Shape;136;p27"/>
          <p:cNvSpPr/>
          <p:nvPr/>
        </p:nvSpPr>
        <p:spPr>
          <a:xfrm>
            <a:off x="1176409" y="3878245"/>
            <a:ext cx="2378073"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7" name="Google Shape;137;p27"/>
          <p:cNvSpPr txBox="1"/>
          <p:nvPr/>
        </p:nvSpPr>
        <p:spPr>
          <a:xfrm>
            <a:off x="986236" y="4029773"/>
            <a:ext cx="2736898" cy="1324978"/>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04</a:t>
            </a:r>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Web Scraping</a:t>
            </a:r>
            <a:endParaRPr/>
          </a:p>
          <a:p>
            <a:pPr indent="-171450" lvl="0" marL="171450" marR="0" rtl="0" algn="ctr">
              <a:lnSpc>
                <a:spcPct val="90000"/>
              </a:lnSpc>
              <a:spcBef>
                <a:spcPts val="0"/>
              </a:spcBef>
              <a:spcAft>
                <a:spcPts val="0"/>
              </a:spcAft>
              <a:buClr>
                <a:schemeClr val="dk1"/>
              </a:buClr>
              <a:buSzPts val="2500"/>
              <a:buFont typeface="Arial"/>
              <a:buNone/>
            </a:pPr>
            <a:r>
              <a:t/>
            </a:r>
            <a:endParaRPr b="1" i="0" sz="1000" u="none" cap="none" strike="noStrike">
              <a:solidFill>
                <a:schemeClr val="lt1"/>
              </a:solidFill>
              <a:latin typeface="Calibri"/>
              <a:ea typeface="Calibri"/>
              <a:cs typeface="Calibri"/>
              <a:sym typeface="Calibri"/>
            </a:endParaRPr>
          </a:p>
          <a:p>
            <a:pPr indent="-171450" lvl="0" marL="171450" marR="0" rtl="0" algn="ctr">
              <a:lnSpc>
                <a:spcPct val="90000"/>
              </a:lnSpc>
              <a:spcBef>
                <a:spcPts val="0"/>
              </a:spcBef>
              <a:spcAft>
                <a:spcPts val="0"/>
              </a:spcAft>
              <a:buClr>
                <a:schemeClr val="dk1"/>
              </a:buClr>
              <a:buSzPts val="2500"/>
              <a:buFont typeface="Arial"/>
              <a:buNone/>
            </a:pPr>
            <a:r>
              <a:rPr b="1" i="0" lang="zh-HK" sz="2000" u="none" cap="none" strike="noStrike">
                <a:solidFill>
                  <a:schemeClr val="lt1"/>
                </a:solidFill>
                <a:latin typeface="Calibri"/>
                <a:ea typeface="Calibri"/>
                <a:cs typeface="Calibri"/>
                <a:sym typeface="Calibri"/>
              </a:rPr>
              <a:t>(Customer reviews)</a:t>
            </a:r>
            <a:endParaRPr b="0" i="0" sz="2000" u="none" cap="none" strike="noStrike">
              <a:solidFill>
                <a:schemeClr val="lt1"/>
              </a:solidFill>
              <a:latin typeface="Calibri"/>
              <a:ea typeface="Calibri"/>
              <a:cs typeface="Calibri"/>
              <a:sym typeface="Calibri"/>
            </a:endParaRPr>
          </a:p>
        </p:txBody>
      </p:sp>
      <p:sp>
        <p:nvSpPr>
          <p:cNvPr id="138" name="Google Shape;138;p27"/>
          <p:cNvSpPr/>
          <p:nvPr/>
        </p:nvSpPr>
        <p:spPr>
          <a:xfrm>
            <a:off x="4476150" y="3878245"/>
            <a:ext cx="2472840"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9" name="Google Shape;139;p27"/>
          <p:cNvSpPr txBox="1"/>
          <p:nvPr/>
        </p:nvSpPr>
        <p:spPr>
          <a:xfrm>
            <a:off x="4213196" y="4006706"/>
            <a:ext cx="2816774" cy="1324978"/>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05</a:t>
            </a:r>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Text Preprocessing</a:t>
            </a:r>
            <a:endParaRPr/>
          </a:p>
        </p:txBody>
      </p:sp>
      <p:sp>
        <p:nvSpPr>
          <p:cNvPr id="140" name="Google Shape;140;p27"/>
          <p:cNvSpPr/>
          <p:nvPr/>
        </p:nvSpPr>
        <p:spPr>
          <a:xfrm>
            <a:off x="7847926" y="3878245"/>
            <a:ext cx="2378073" cy="1753738"/>
          </a:xfrm>
          <a:prstGeom prst="roundRect">
            <a:avLst>
              <a:gd fmla="val 16667"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1" name="Google Shape;141;p27"/>
          <p:cNvSpPr txBox="1"/>
          <p:nvPr/>
        </p:nvSpPr>
        <p:spPr>
          <a:xfrm>
            <a:off x="7887704" y="4040825"/>
            <a:ext cx="2273820" cy="1671227"/>
          </a:xfrm>
          <a:prstGeom prst="rect">
            <a:avLst/>
          </a:prstGeom>
          <a:noFill/>
          <a:ln>
            <a:noFill/>
          </a:ln>
        </p:spPr>
        <p:txBody>
          <a:bodyPr anchorCtr="0" anchor="t" bIns="45700" lIns="91425" spcFirstLastPara="1" rIns="91425" wrap="square" tIns="45700">
            <a:spAutoFit/>
          </a:bodyPr>
          <a:lstStyle/>
          <a:p>
            <a:pPr indent="-171450" lvl="0" marL="171450" marR="0" rtl="0" algn="ctr">
              <a:lnSpc>
                <a:spcPct val="90000"/>
              </a:lnSpc>
              <a:spcBef>
                <a:spcPts val="0"/>
              </a:spcBef>
              <a:spcAft>
                <a:spcPts val="0"/>
              </a:spcAft>
              <a:buClr>
                <a:schemeClr val="dk1"/>
              </a:buClr>
              <a:buSzPts val="2500"/>
              <a:buFont typeface="Arial"/>
              <a:buNone/>
            </a:pPr>
            <a:r>
              <a:rPr b="1" i="0" lang="zh-HK" sz="2500" u="none" cap="none" strike="noStrike">
                <a:solidFill>
                  <a:schemeClr val="lt1"/>
                </a:solidFill>
                <a:latin typeface="Calibri"/>
                <a:ea typeface="Calibri"/>
                <a:cs typeface="Calibri"/>
                <a:sym typeface="Calibri"/>
              </a:rPr>
              <a:t>06</a:t>
            </a:r>
            <a:endParaRPr b="1" i="0" sz="2500" u="none" cap="none" strike="noStrike">
              <a:solidFill>
                <a:schemeClr val="lt1"/>
              </a:solidFill>
              <a:latin typeface="Calibri"/>
              <a:ea typeface="Calibri"/>
              <a:cs typeface="Calibri"/>
              <a:sym typeface="Calibri"/>
            </a:endParaRPr>
          </a:p>
          <a:p>
            <a:pPr indent="-171450" lvl="0" marL="171450" marR="0" rtl="0" algn="ctr">
              <a:lnSpc>
                <a:spcPct val="90000"/>
              </a:lnSpc>
              <a:spcBef>
                <a:spcPts val="0"/>
              </a:spcBef>
              <a:spcAft>
                <a:spcPts val="0"/>
              </a:spcAft>
              <a:buClr>
                <a:schemeClr val="dk1"/>
              </a:buClr>
              <a:buSzPts val="2500"/>
              <a:buFont typeface="Arial"/>
              <a:buNone/>
            </a:pPr>
            <a:r>
              <a:rPr b="1" i="0" lang="zh-HK" sz="3200" u="none" cap="none" strike="noStrike">
                <a:solidFill>
                  <a:schemeClr val="lt1"/>
                </a:solidFill>
                <a:latin typeface="Calibri"/>
                <a:ea typeface="Calibri"/>
                <a:cs typeface="Calibri"/>
                <a:sym typeface="Calibri"/>
              </a:rPr>
              <a:t>Sentiment Analysis </a:t>
            </a:r>
            <a:endParaRPr/>
          </a:p>
          <a:p>
            <a:pPr indent="-171450" lvl="0" marL="171450" marR="0" rtl="0" algn="ctr">
              <a:lnSpc>
                <a:spcPct val="90000"/>
              </a:lnSpc>
              <a:spcBef>
                <a:spcPts val="0"/>
              </a:spcBef>
              <a:spcAft>
                <a:spcPts val="0"/>
              </a:spcAft>
              <a:buClr>
                <a:schemeClr val="dk1"/>
              </a:buClr>
              <a:buSzPts val="2500"/>
              <a:buFont typeface="Arial"/>
              <a:buNone/>
            </a:pPr>
            <a:r>
              <a:t/>
            </a:r>
            <a:endParaRPr b="0" i="0" sz="2500" u="none" cap="none" strike="noStrike">
              <a:solidFill>
                <a:srgbClr val="0C0C0C"/>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g30a7bc9c348_0_184"/>
          <p:cNvSpPr txBox="1"/>
          <p:nvPr>
            <p:ph type="title"/>
          </p:nvPr>
        </p:nvSpPr>
        <p:spPr>
          <a:xfrm>
            <a:off x="838200" y="603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zh-HK" sz="4000"/>
              <a:t>Possible reasons why both approaches perform better without text preprocessing:</a:t>
            </a:r>
            <a:endParaRPr sz="4000"/>
          </a:p>
        </p:txBody>
      </p:sp>
      <p:pic>
        <p:nvPicPr>
          <p:cNvPr id="523" name="Google Shape;523;g30a7bc9c348_0_184"/>
          <p:cNvPicPr preferRelativeResize="0"/>
          <p:nvPr/>
        </p:nvPicPr>
        <p:blipFill>
          <a:blip r:embed="rId3">
            <a:alphaModFix/>
          </a:blip>
          <a:stretch>
            <a:fillRect/>
          </a:stretch>
        </p:blipFill>
        <p:spPr>
          <a:xfrm>
            <a:off x="972825" y="1386037"/>
            <a:ext cx="2043325" cy="5381725"/>
          </a:xfrm>
          <a:prstGeom prst="rect">
            <a:avLst/>
          </a:prstGeom>
          <a:noFill/>
          <a:ln>
            <a:noFill/>
          </a:ln>
        </p:spPr>
      </p:pic>
      <p:sp>
        <p:nvSpPr>
          <p:cNvPr id="524" name="Google Shape;524;g30a7bc9c348_0_184"/>
          <p:cNvSpPr txBox="1"/>
          <p:nvPr>
            <p:ph type="title"/>
          </p:nvPr>
        </p:nvSpPr>
        <p:spPr>
          <a:xfrm>
            <a:off x="3318525" y="1454138"/>
            <a:ext cx="7757100" cy="5245500"/>
          </a:xfrm>
          <a:prstGeom prst="rect">
            <a:avLst/>
          </a:prstGeom>
        </p:spPr>
        <p:txBody>
          <a:bodyPr anchorCtr="0" anchor="ctr" bIns="45700" lIns="91425" spcFirstLastPara="1" rIns="91425" wrap="square" tIns="45700">
            <a:noAutofit/>
          </a:bodyPr>
          <a:lstStyle/>
          <a:p>
            <a:pPr indent="0" lvl="0" marL="0" rtl="0" algn="l">
              <a:lnSpc>
                <a:spcPct val="171428"/>
              </a:lnSpc>
              <a:spcBef>
                <a:spcPts val="900"/>
              </a:spcBef>
              <a:spcAft>
                <a:spcPts val="0"/>
              </a:spcAft>
              <a:buClr>
                <a:schemeClr val="dk1"/>
              </a:buClr>
              <a:buSzPts val="1100"/>
              <a:buFont typeface="Arial"/>
              <a:buNone/>
            </a:pPr>
            <a:r>
              <a:rPr b="1" lang="zh-HK" sz="1250">
                <a:solidFill>
                  <a:srgbClr val="060607"/>
                </a:solidFill>
                <a:highlight>
                  <a:srgbClr val="FFFFFF"/>
                </a:highlight>
                <a:latin typeface="Arial"/>
                <a:ea typeface="Arial"/>
                <a:cs typeface="Arial"/>
                <a:sym typeface="Arial"/>
              </a:rPr>
              <a:t>VADER:</a:t>
            </a:r>
            <a:endParaRPr b="1"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90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Relies on Lexical Cues</a:t>
            </a:r>
            <a:r>
              <a:rPr lang="zh-HK" sz="1250">
                <a:solidFill>
                  <a:srgbClr val="060607"/>
                </a:solidFill>
                <a:highlight>
                  <a:srgbClr val="FFFFFF"/>
                </a:highlight>
                <a:latin typeface="Arial"/>
                <a:ea typeface="Arial"/>
                <a:cs typeface="Arial"/>
                <a:sym typeface="Arial"/>
              </a:rPr>
              <a:t>: Direct sentiment indicators like emojis and slang.</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Emoji and Emoticons Interpretation</a:t>
            </a:r>
            <a:r>
              <a:rPr lang="zh-HK" sz="1250">
                <a:solidFill>
                  <a:srgbClr val="060607"/>
                </a:solidFill>
                <a:highlight>
                  <a:srgbClr val="FFFFFF"/>
                </a:highlight>
                <a:latin typeface="Arial"/>
                <a:ea typeface="Arial"/>
                <a:cs typeface="Arial"/>
                <a:sym typeface="Arial"/>
              </a:rPr>
              <a:t>:  capable of understanding emojis and emoticons</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Punctuation Sensitivity</a:t>
            </a:r>
            <a:r>
              <a:rPr lang="zh-HK" sz="1250">
                <a:solidFill>
                  <a:srgbClr val="060607"/>
                </a:solidFill>
                <a:highlight>
                  <a:srgbClr val="FFFFFF"/>
                </a:highlight>
                <a:latin typeface="Arial"/>
                <a:ea typeface="Arial"/>
                <a:cs typeface="Arial"/>
                <a:sym typeface="Arial"/>
              </a:rPr>
              <a:t>: Uses punctuation for sentiment intensity</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Capitalization</a:t>
            </a:r>
            <a:r>
              <a:rPr lang="zh-HK" sz="1250">
                <a:solidFill>
                  <a:srgbClr val="060607"/>
                </a:solidFill>
                <a:highlight>
                  <a:srgbClr val="FFFFFF"/>
                </a:highlight>
                <a:latin typeface="Arial"/>
                <a:ea typeface="Arial"/>
                <a:cs typeface="Arial"/>
                <a:sym typeface="Arial"/>
              </a:rPr>
              <a:t>: May use it as a signal for emphasis</a:t>
            </a:r>
            <a:endParaRPr sz="1250">
              <a:solidFill>
                <a:srgbClr val="060607"/>
              </a:solidFill>
              <a:highlight>
                <a:srgbClr val="FFFFFF"/>
              </a:highlight>
              <a:latin typeface="Arial"/>
              <a:ea typeface="Arial"/>
              <a:cs typeface="Arial"/>
              <a:sym typeface="Arial"/>
            </a:endParaRPr>
          </a:p>
          <a:p>
            <a:pPr indent="0" lvl="0" marL="0" rtl="0" algn="l">
              <a:lnSpc>
                <a:spcPct val="171428"/>
              </a:lnSpc>
              <a:spcBef>
                <a:spcPts val="900"/>
              </a:spcBef>
              <a:spcAft>
                <a:spcPts val="0"/>
              </a:spcAft>
              <a:buClr>
                <a:schemeClr val="dk1"/>
              </a:buClr>
              <a:buSzPts val="1100"/>
              <a:buFont typeface="Arial"/>
              <a:buNone/>
            </a:pPr>
            <a:r>
              <a:rPr b="1" lang="zh-HK" sz="1250">
                <a:solidFill>
                  <a:srgbClr val="060607"/>
                </a:solidFill>
                <a:highlight>
                  <a:srgbClr val="FFFFFF"/>
                </a:highlight>
                <a:latin typeface="Arial"/>
                <a:ea typeface="Arial"/>
                <a:cs typeface="Arial"/>
                <a:sym typeface="Arial"/>
              </a:rPr>
              <a:t>RoBERTa:</a:t>
            </a:r>
            <a:endParaRPr b="1"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90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Contextual Awareness</a:t>
            </a:r>
            <a:r>
              <a:rPr lang="zh-HK" sz="1250">
                <a:solidFill>
                  <a:srgbClr val="060607"/>
                </a:solidFill>
                <a:highlight>
                  <a:srgbClr val="FFFFFF"/>
                </a:highlight>
                <a:latin typeface="Arial"/>
                <a:ea typeface="Arial"/>
                <a:cs typeface="Arial"/>
                <a:sym typeface="Arial"/>
              </a:rPr>
              <a:t>: Needs original text structure for context.</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Intact Syntactic Cues</a:t>
            </a:r>
            <a:r>
              <a:rPr lang="zh-HK" sz="1250">
                <a:solidFill>
                  <a:srgbClr val="060607"/>
                </a:solidFill>
                <a:highlight>
                  <a:srgbClr val="FFFFFF"/>
                </a:highlight>
                <a:latin typeface="Arial"/>
                <a:ea typeface="Arial"/>
                <a:cs typeface="Arial"/>
                <a:sym typeface="Arial"/>
              </a:rPr>
              <a:t>: Depends on natural syntax for accurate analysis</a:t>
            </a:r>
            <a:endParaRPr sz="1250">
              <a:solidFill>
                <a:srgbClr val="060607"/>
              </a:solidFill>
              <a:highlight>
                <a:srgbClr val="FFFFFF"/>
              </a:highlight>
              <a:latin typeface="Arial"/>
              <a:ea typeface="Arial"/>
              <a:cs typeface="Arial"/>
              <a:sym typeface="Arial"/>
            </a:endParaRPr>
          </a:p>
          <a:p>
            <a:pPr indent="-307975" lvl="0" marL="457200" rtl="0" algn="l">
              <a:lnSpc>
                <a:spcPct val="171428"/>
              </a:lnSpc>
              <a:spcBef>
                <a:spcPts val="0"/>
              </a:spcBef>
              <a:spcAft>
                <a:spcPts val="0"/>
              </a:spcAft>
              <a:buClr>
                <a:srgbClr val="060607"/>
              </a:buClr>
              <a:buSzPts val="1250"/>
              <a:buFont typeface="Arial"/>
              <a:buAutoNum type="arabicPeriod"/>
            </a:pPr>
            <a:r>
              <a:rPr b="1" lang="zh-HK" sz="1250">
                <a:solidFill>
                  <a:srgbClr val="060607"/>
                </a:solidFill>
                <a:highlight>
                  <a:srgbClr val="FFFFFF"/>
                </a:highlight>
                <a:latin typeface="Arial"/>
                <a:ea typeface="Arial"/>
                <a:cs typeface="Arial"/>
                <a:sym typeface="Arial"/>
              </a:rPr>
              <a:t>Lowercasing</a:t>
            </a:r>
            <a:r>
              <a:rPr lang="zh-HK" sz="1250">
                <a:solidFill>
                  <a:srgbClr val="060607"/>
                </a:solidFill>
                <a:highlight>
                  <a:srgbClr val="FFFFFF"/>
                </a:highlight>
                <a:latin typeface="Arial"/>
                <a:ea typeface="Arial"/>
                <a:cs typeface="Arial"/>
                <a:sym typeface="Arial"/>
              </a:rPr>
              <a:t>: May make it harder for the model to identify contextual clues</a:t>
            </a:r>
            <a:endParaRPr sz="1250">
              <a:solidFill>
                <a:srgbClr val="060607"/>
              </a:solidFill>
              <a:highlight>
                <a:srgbClr val="FFFFFF"/>
              </a:highlight>
              <a:latin typeface="Arial"/>
              <a:ea typeface="Arial"/>
              <a:cs typeface="Arial"/>
              <a:sym typeface="Arial"/>
            </a:endParaRPr>
          </a:p>
          <a:p>
            <a:pPr indent="0" lvl="0" marL="0" rtl="0" algn="l">
              <a:lnSpc>
                <a:spcPct val="171428"/>
              </a:lnSpc>
              <a:spcBef>
                <a:spcPts val="900"/>
              </a:spcBef>
              <a:spcAft>
                <a:spcPts val="0"/>
              </a:spcAft>
              <a:buNone/>
            </a:pPr>
            <a:r>
              <a:rPr b="1" lang="zh-HK" sz="1250">
                <a:solidFill>
                  <a:srgbClr val="060607"/>
                </a:solidFill>
                <a:highlight>
                  <a:srgbClr val="FFFFFF"/>
                </a:highlight>
                <a:latin typeface="Arial"/>
                <a:ea typeface="Arial"/>
                <a:cs typeface="Arial"/>
                <a:sym typeface="Arial"/>
              </a:rPr>
              <a:t>Our findings:</a:t>
            </a:r>
            <a:endParaRPr sz="1250">
              <a:solidFill>
                <a:srgbClr val="060607"/>
              </a:solidFill>
              <a:highlight>
                <a:srgbClr val="FFFFFF"/>
              </a:highlight>
              <a:latin typeface="Arial"/>
              <a:ea typeface="Arial"/>
              <a:cs typeface="Arial"/>
              <a:sym typeface="Arial"/>
            </a:endParaRPr>
          </a:p>
          <a:p>
            <a:pPr indent="0" lvl="0" marL="0" rtl="0" algn="l">
              <a:lnSpc>
                <a:spcPct val="171428"/>
              </a:lnSpc>
              <a:spcBef>
                <a:spcPts val="900"/>
              </a:spcBef>
              <a:spcAft>
                <a:spcPts val="0"/>
              </a:spcAft>
              <a:buNone/>
            </a:pPr>
            <a:r>
              <a:rPr lang="zh-HK" sz="1250">
                <a:solidFill>
                  <a:srgbClr val="060607"/>
                </a:solidFill>
                <a:highlight>
                  <a:srgbClr val="FFFFFF"/>
                </a:highlight>
                <a:latin typeface="Arial"/>
                <a:ea typeface="Arial"/>
                <a:cs typeface="Arial"/>
                <a:sym typeface="Arial"/>
              </a:rPr>
              <a:t>The </a:t>
            </a:r>
            <a:r>
              <a:rPr b="1" lang="zh-HK" sz="1250">
                <a:solidFill>
                  <a:srgbClr val="060607"/>
                </a:solidFill>
                <a:highlight>
                  <a:srgbClr val="FFFFFF"/>
                </a:highlight>
                <a:latin typeface="Arial"/>
                <a:ea typeface="Arial"/>
                <a:cs typeface="Arial"/>
                <a:sym typeface="Arial"/>
              </a:rPr>
              <a:t>NLTK library's list of stopwords</a:t>
            </a:r>
            <a:r>
              <a:rPr lang="zh-HK" sz="1250">
                <a:solidFill>
                  <a:srgbClr val="060607"/>
                </a:solidFill>
                <a:highlight>
                  <a:srgbClr val="FFFFFF"/>
                </a:highlight>
                <a:latin typeface="Arial"/>
                <a:ea typeface="Arial"/>
                <a:cs typeface="Arial"/>
                <a:sym typeface="Arial"/>
              </a:rPr>
              <a:t> includes </a:t>
            </a:r>
            <a:r>
              <a:rPr b="1" lang="zh-HK" sz="1250">
                <a:solidFill>
                  <a:srgbClr val="060607"/>
                </a:solidFill>
                <a:highlight>
                  <a:srgbClr val="FFFFFF"/>
                </a:highlight>
                <a:latin typeface="Arial"/>
                <a:ea typeface="Arial"/>
                <a:cs typeface="Arial"/>
                <a:sym typeface="Arial"/>
              </a:rPr>
              <a:t>negation words </a:t>
            </a:r>
            <a:r>
              <a:rPr lang="zh-HK" sz="1250">
                <a:solidFill>
                  <a:srgbClr val="060607"/>
                </a:solidFill>
                <a:highlight>
                  <a:srgbClr val="FFFFFF"/>
                </a:highlight>
                <a:latin typeface="Arial"/>
                <a:ea typeface="Arial"/>
                <a:cs typeface="Arial"/>
                <a:sym typeface="Arial"/>
              </a:rPr>
              <a:t>(as shown on the left), which play a crucial role in sentiment analysis. Stripping these words from the text during preprocessing could adversely affect the accuracy of both VADER and RoBERTa.</a:t>
            </a:r>
            <a:endParaRPr sz="1250">
              <a:solidFill>
                <a:srgbClr val="060607"/>
              </a:solidFill>
              <a:highlight>
                <a:srgbClr val="FFFFFF"/>
              </a:highlight>
              <a:latin typeface="Arial"/>
              <a:ea typeface="Arial"/>
              <a:cs typeface="Arial"/>
              <a:sym typeface="Arial"/>
            </a:endParaRPr>
          </a:p>
          <a:p>
            <a:pPr indent="0" lvl="0" marL="0" rtl="0" algn="l">
              <a:spcBef>
                <a:spcPts val="0"/>
              </a:spcBef>
              <a:spcAft>
                <a:spcPts val="0"/>
              </a:spcAft>
              <a:buNone/>
            </a:pPr>
            <a:r>
              <a:t/>
            </a:r>
            <a:endParaRPr sz="22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grpSp>
        <p:nvGrpSpPr>
          <p:cNvPr id="529" name="Google Shape;529;p49"/>
          <p:cNvGrpSpPr/>
          <p:nvPr/>
        </p:nvGrpSpPr>
        <p:grpSpPr>
          <a:xfrm>
            <a:off x="378725" y="1043704"/>
            <a:ext cx="10977353" cy="5717396"/>
            <a:chOff x="607325" y="1140604"/>
            <a:chExt cx="10977353" cy="5717396"/>
          </a:xfrm>
        </p:grpSpPr>
        <p:pic>
          <p:nvPicPr>
            <p:cNvPr id="530" name="Google Shape;530;p49"/>
            <p:cNvPicPr preferRelativeResize="0"/>
            <p:nvPr/>
          </p:nvPicPr>
          <p:blipFill rotWithShape="1">
            <a:blip r:embed="rId3">
              <a:alphaModFix/>
            </a:blip>
            <a:srcRect b="0" l="0" r="0" t="0"/>
            <a:stretch/>
          </p:blipFill>
          <p:spPr>
            <a:xfrm>
              <a:off x="607325" y="1140604"/>
              <a:ext cx="10977348" cy="5424635"/>
            </a:xfrm>
            <a:prstGeom prst="rect">
              <a:avLst/>
            </a:prstGeom>
            <a:noFill/>
            <a:ln>
              <a:noFill/>
            </a:ln>
          </p:spPr>
        </p:pic>
        <p:pic>
          <p:nvPicPr>
            <p:cNvPr id="531" name="Google Shape;531;p49"/>
            <p:cNvPicPr preferRelativeResize="0"/>
            <p:nvPr/>
          </p:nvPicPr>
          <p:blipFill rotWithShape="1">
            <a:blip r:embed="rId4">
              <a:alphaModFix/>
            </a:blip>
            <a:srcRect b="0" l="0" r="79968" t="93331"/>
            <a:stretch/>
          </p:blipFill>
          <p:spPr>
            <a:xfrm>
              <a:off x="659525" y="6496700"/>
              <a:ext cx="2083849" cy="361300"/>
            </a:xfrm>
            <a:prstGeom prst="rect">
              <a:avLst/>
            </a:prstGeom>
            <a:noFill/>
            <a:ln>
              <a:noFill/>
            </a:ln>
          </p:spPr>
        </p:pic>
        <p:pic>
          <p:nvPicPr>
            <p:cNvPr id="532" name="Google Shape;532;p49"/>
            <p:cNvPicPr preferRelativeResize="0"/>
            <p:nvPr/>
          </p:nvPicPr>
          <p:blipFill rotWithShape="1">
            <a:blip r:embed="rId4">
              <a:alphaModFix/>
            </a:blip>
            <a:srcRect b="0" l="20898" r="63914" t="93331"/>
            <a:stretch/>
          </p:blipFill>
          <p:spPr>
            <a:xfrm>
              <a:off x="3062775" y="6496700"/>
              <a:ext cx="1579849" cy="361300"/>
            </a:xfrm>
            <a:prstGeom prst="rect">
              <a:avLst/>
            </a:prstGeom>
            <a:noFill/>
            <a:ln>
              <a:noFill/>
            </a:ln>
          </p:spPr>
        </p:pic>
        <p:pic>
          <p:nvPicPr>
            <p:cNvPr id="533" name="Google Shape;533;p49"/>
            <p:cNvPicPr preferRelativeResize="0"/>
            <p:nvPr/>
          </p:nvPicPr>
          <p:blipFill rotWithShape="1">
            <a:blip r:embed="rId4">
              <a:alphaModFix/>
            </a:blip>
            <a:srcRect b="0" l="37589" r="48533" t="93331"/>
            <a:stretch/>
          </p:blipFill>
          <p:spPr>
            <a:xfrm>
              <a:off x="4784600" y="6496700"/>
              <a:ext cx="1521901" cy="361300"/>
            </a:xfrm>
            <a:prstGeom prst="rect">
              <a:avLst/>
            </a:prstGeom>
            <a:noFill/>
            <a:ln>
              <a:noFill/>
            </a:ln>
          </p:spPr>
        </p:pic>
        <p:pic>
          <p:nvPicPr>
            <p:cNvPr id="534" name="Google Shape;534;p49"/>
            <p:cNvPicPr preferRelativeResize="0"/>
            <p:nvPr/>
          </p:nvPicPr>
          <p:blipFill rotWithShape="1">
            <a:blip r:embed="rId4">
              <a:alphaModFix/>
            </a:blip>
            <a:srcRect b="0" l="51011" r="31679" t="93331"/>
            <a:stretch/>
          </p:blipFill>
          <p:spPr>
            <a:xfrm>
              <a:off x="6254301" y="6496700"/>
              <a:ext cx="1800624" cy="361300"/>
            </a:xfrm>
            <a:prstGeom prst="rect">
              <a:avLst/>
            </a:prstGeom>
            <a:noFill/>
            <a:ln>
              <a:noFill/>
            </a:ln>
          </p:spPr>
        </p:pic>
        <p:pic>
          <p:nvPicPr>
            <p:cNvPr id="535" name="Google Shape;535;p49"/>
            <p:cNvPicPr preferRelativeResize="0"/>
            <p:nvPr/>
          </p:nvPicPr>
          <p:blipFill rotWithShape="1">
            <a:blip r:embed="rId4">
              <a:alphaModFix/>
            </a:blip>
            <a:srcRect b="0" l="70201" r="16754" t="93331"/>
            <a:stretch/>
          </p:blipFill>
          <p:spPr>
            <a:xfrm>
              <a:off x="8347726" y="6496700"/>
              <a:ext cx="1357000" cy="361300"/>
            </a:xfrm>
            <a:prstGeom prst="rect">
              <a:avLst/>
            </a:prstGeom>
            <a:noFill/>
            <a:ln>
              <a:noFill/>
            </a:ln>
          </p:spPr>
        </p:pic>
        <p:pic>
          <p:nvPicPr>
            <p:cNvPr id="536" name="Google Shape;536;p49"/>
            <p:cNvPicPr preferRelativeResize="0"/>
            <p:nvPr/>
          </p:nvPicPr>
          <p:blipFill rotWithShape="1">
            <a:blip r:embed="rId4">
              <a:alphaModFix/>
            </a:blip>
            <a:srcRect b="0" l="83285" r="0" t="93331"/>
            <a:stretch/>
          </p:blipFill>
          <p:spPr>
            <a:xfrm>
              <a:off x="9845876" y="6496700"/>
              <a:ext cx="1738801" cy="361300"/>
            </a:xfrm>
            <a:prstGeom prst="rect">
              <a:avLst/>
            </a:prstGeom>
            <a:noFill/>
            <a:ln>
              <a:noFill/>
            </a:ln>
          </p:spPr>
        </p:pic>
      </p:grpSp>
      <p:sp>
        <p:nvSpPr>
          <p:cNvPr id="537" name="Google Shape;537;p49"/>
          <p:cNvSpPr txBox="1"/>
          <p:nvPr>
            <p:ph type="title"/>
          </p:nvPr>
        </p:nvSpPr>
        <p:spPr>
          <a:xfrm>
            <a:off x="533400" y="247361"/>
            <a:ext cx="10515600" cy="1325700"/>
          </a:xfrm>
          <a:prstGeom prst="rect">
            <a:avLst/>
          </a:prstGeom>
          <a:noFill/>
          <a:ln>
            <a:noFill/>
          </a:ln>
          <a:effectLst>
            <a:outerShdw blurRad="44450" algn="ctr" dir="5400000" dist="27940">
              <a:srgbClr val="000000">
                <a:alpha val="31764"/>
              </a:srgbClr>
            </a:outerShdw>
          </a:effectLst>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35714"/>
              <a:buNone/>
            </a:pPr>
            <a:r>
              <a:rPr b="1" i="0" lang="zh-HK" sz="5600" u="none" cap="none" strike="noStrike">
                <a:solidFill>
                  <a:srgbClr val="0C0C0C"/>
                </a:solidFill>
                <a:latin typeface="Calibri"/>
                <a:ea typeface="Calibri"/>
                <a:cs typeface="Calibri"/>
                <a:sym typeface="Calibri"/>
              </a:rPr>
              <a:t>VADER VS RoBERTa</a:t>
            </a:r>
            <a:br>
              <a:rPr b="1" i="0" lang="zh-HK" sz="4400" u="none" cap="none" strike="noStrike">
                <a:solidFill>
                  <a:srgbClr val="184037"/>
                </a:solidFill>
                <a:latin typeface="Calibri"/>
                <a:ea typeface="Calibri"/>
                <a:cs typeface="Calibri"/>
                <a:sym typeface="Calibri"/>
              </a:rPr>
            </a:br>
            <a:endParaRPr/>
          </a:p>
        </p:txBody>
      </p:sp>
      <p:pic>
        <p:nvPicPr>
          <p:cNvPr id="538" name="Google Shape;538;p49"/>
          <p:cNvPicPr preferRelativeResize="0"/>
          <p:nvPr/>
        </p:nvPicPr>
        <p:blipFill rotWithShape="1">
          <a:blip r:embed="rId5">
            <a:alphaModFix/>
          </a:blip>
          <a:srcRect b="0" l="0" r="0" t="0"/>
          <a:stretch/>
        </p:blipFill>
        <p:spPr>
          <a:xfrm>
            <a:off x="11279880" y="1043695"/>
            <a:ext cx="628738" cy="140037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pic>
        <p:nvPicPr>
          <p:cNvPr id="543" name="Google Shape;543;p50"/>
          <p:cNvPicPr preferRelativeResize="0"/>
          <p:nvPr/>
        </p:nvPicPr>
        <p:blipFill rotWithShape="1">
          <a:blip r:embed="rId3">
            <a:alphaModFix/>
          </a:blip>
          <a:srcRect b="0" l="0" r="0" t="0"/>
          <a:stretch/>
        </p:blipFill>
        <p:spPr>
          <a:xfrm>
            <a:off x="416825" y="1380372"/>
            <a:ext cx="10403005" cy="5418084"/>
          </a:xfrm>
          <a:prstGeom prst="rect">
            <a:avLst/>
          </a:prstGeom>
          <a:noFill/>
          <a:ln>
            <a:noFill/>
          </a:ln>
        </p:spPr>
      </p:pic>
      <p:pic>
        <p:nvPicPr>
          <p:cNvPr id="544" name="Google Shape;544;p50"/>
          <p:cNvPicPr preferRelativeResize="0"/>
          <p:nvPr/>
        </p:nvPicPr>
        <p:blipFill rotWithShape="1">
          <a:blip r:embed="rId4">
            <a:alphaModFix/>
          </a:blip>
          <a:srcRect b="0" l="0" r="0" t="0"/>
          <a:stretch/>
        </p:blipFill>
        <p:spPr>
          <a:xfrm>
            <a:off x="11028531" y="1322102"/>
            <a:ext cx="628738" cy="1400370"/>
          </a:xfrm>
          <a:prstGeom prst="rect">
            <a:avLst/>
          </a:prstGeom>
          <a:noFill/>
          <a:ln>
            <a:noFill/>
          </a:ln>
        </p:spPr>
      </p:pic>
      <p:sp>
        <p:nvSpPr>
          <p:cNvPr id="545" name="Google Shape;545;p50"/>
          <p:cNvSpPr/>
          <p:nvPr/>
        </p:nvSpPr>
        <p:spPr>
          <a:xfrm>
            <a:off x="5854046" y="1380375"/>
            <a:ext cx="4934400" cy="50760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46" name="Google Shape;546;p50"/>
          <p:cNvSpPr txBox="1"/>
          <p:nvPr/>
        </p:nvSpPr>
        <p:spPr>
          <a:xfrm>
            <a:off x="4801200" y="0"/>
            <a:ext cx="7040100" cy="1354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1900">
                <a:latin typeface="Calibri"/>
                <a:ea typeface="Calibri"/>
                <a:cs typeface="Calibri"/>
                <a:sym typeface="Calibri"/>
              </a:rPr>
              <a:t>RoBERTa:</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zh-HK" sz="1900">
                <a:latin typeface="Calibri"/>
                <a:ea typeface="Calibri"/>
                <a:cs typeface="Calibri"/>
                <a:sym typeface="Calibri"/>
              </a:rPr>
              <a:t>More concentrated distribution (Points are tightly clustered)</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zh-HK" sz="1900">
                <a:latin typeface="Calibri"/>
                <a:ea typeface="Calibri"/>
                <a:cs typeface="Calibri"/>
                <a:sym typeface="Calibri"/>
              </a:rPr>
              <a:t>Consistent performance across different metrics (Less variability)</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zh-HK" sz="1900">
                <a:latin typeface="Calibri"/>
                <a:ea typeface="Calibri"/>
                <a:cs typeface="Calibri"/>
                <a:sym typeface="Calibri"/>
              </a:rPr>
              <a:t>Demonstrate more reliable performance</a:t>
            </a:r>
            <a:endParaRPr sz="1900">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51"/>
          <p:cNvSpPr txBox="1"/>
          <p:nvPr>
            <p:ph type="title"/>
          </p:nvPr>
        </p:nvSpPr>
        <p:spPr>
          <a:xfrm>
            <a:off x="499280" y="552161"/>
            <a:ext cx="10515600" cy="1325563"/>
          </a:xfrm>
          <a:prstGeom prst="rect">
            <a:avLst/>
          </a:prstGeom>
          <a:noFill/>
          <a:ln>
            <a:noFill/>
          </a:ln>
          <a:effectLst>
            <a:outerShdw blurRad="44450" algn="ctr" dir="5400000" dist="27940">
              <a:srgbClr val="000000">
                <a:alpha val="31764"/>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i="0" lang="zh-HK" sz="4400" u="none" cap="none" strike="noStrike">
                <a:solidFill>
                  <a:schemeClr val="dk1"/>
                </a:solidFill>
                <a:latin typeface="Calibri"/>
                <a:ea typeface="Calibri"/>
                <a:cs typeface="Calibri"/>
                <a:sym typeface="Calibri"/>
              </a:rPr>
              <a:t>Insights from </a:t>
            </a:r>
            <a:r>
              <a:rPr b="1" lang="zh-HK"/>
              <a:t>r</a:t>
            </a:r>
            <a:r>
              <a:rPr b="1" i="0" lang="zh-HK" sz="4400" u="none" cap="none" strike="noStrike">
                <a:solidFill>
                  <a:schemeClr val="dk1"/>
                </a:solidFill>
                <a:latin typeface="Calibri"/>
                <a:ea typeface="Calibri"/>
                <a:cs typeface="Calibri"/>
                <a:sym typeface="Calibri"/>
              </a:rPr>
              <a:t>eviews</a:t>
            </a:r>
            <a:br>
              <a:rPr b="1" i="0" lang="zh-HK" sz="4400" u="none" cap="none" strike="noStrike">
                <a:solidFill>
                  <a:srgbClr val="184037"/>
                </a:solidFill>
                <a:latin typeface="Calibri"/>
                <a:ea typeface="Calibri"/>
                <a:cs typeface="Calibri"/>
                <a:sym typeface="Calibri"/>
              </a:rPr>
            </a:br>
            <a:endParaRPr/>
          </a:p>
        </p:txBody>
      </p:sp>
      <p:pic>
        <p:nvPicPr>
          <p:cNvPr id="552" name="Google Shape;552;p51"/>
          <p:cNvPicPr preferRelativeResize="0"/>
          <p:nvPr/>
        </p:nvPicPr>
        <p:blipFill rotWithShape="1">
          <a:blip r:embed="rId3">
            <a:alphaModFix/>
          </a:blip>
          <a:srcRect b="0" l="0" r="0" t="0"/>
          <a:stretch/>
        </p:blipFill>
        <p:spPr>
          <a:xfrm>
            <a:off x="145348" y="3429001"/>
            <a:ext cx="12004253" cy="2919465"/>
          </a:xfrm>
          <a:prstGeom prst="rect">
            <a:avLst/>
          </a:prstGeom>
          <a:noFill/>
          <a:ln>
            <a:noFill/>
          </a:ln>
        </p:spPr>
      </p:pic>
      <p:sp>
        <p:nvSpPr>
          <p:cNvPr id="553" name="Google Shape;553;p51"/>
          <p:cNvSpPr txBox="1"/>
          <p:nvPr/>
        </p:nvSpPr>
        <p:spPr>
          <a:xfrm>
            <a:off x="563850" y="1216600"/>
            <a:ext cx="11369100" cy="2102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lang="zh-HK" sz="1500">
                <a:solidFill>
                  <a:srgbClr val="111111"/>
                </a:solidFill>
                <a:latin typeface="Roboto"/>
                <a:ea typeface="Roboto"/>
                <a:cs typeface="Roboto"/>
                <a:sym typeface="Roboto"/>
              </a:rPr>
              <a:t>Customize sentiment classification thresholds:</a:t>
            </a:r>
            <a:endParaRPr sz="1500">
              <a:solidFill>
                <a:srgbClr val="111111"/>
              </a:solidFill>
              <a:latin typeface="Roboto"/>
              <a:ea typeface="Roboto"/>
              <a:cs typeface="Roboto"/>
              <a:sym typeface="Roboto"/>
            </a:endParaRPr>
          </a:p>
          <a:p>
            <a:pPr indent="-323850" lvl="0" marL="457200" rtl="0" algn="l">
              <a:lnSpc>
                <a:spcPct val="115000"/>
              </a:lnSpc>
              <a:spcBef>
                <a:spcPts val="1000"/>
              </a:spcBef>
              <a:spcAft>
                <a:spcPts val="0"/>
              </a:spcAft>
              <a:buClr>
                <a:schemeClr val="dk1"/>
              </a:buClr>
              <a:buSzPts val="1500"/>
              <a:buChar char="●"/>
            </a:pPr>
            <a:r>
              <a:rPr lang="zh-HK" sz="1500">
                <a:solidFill>
                  <a:srgbClr val="111111"/>
                </a:solidFill>
                <a:latin typeface="Roboto"/>
                <a:ea typeface="Roboto"/>
                <a:cs typeface="Roboto"/>
                <a:sym typeface="Roboto"/>
              </a:rPr>
              <a:t>Positive: </a:t>
            </a:r>
            <a:r>
              <a:rPr b="1" lang="zh-HK" sz="1500">
                <a:solidFill>
                  <a:srgbClr val="111111"/>
                </a:solidFill>
                <a:latin typeface="Roboto Mono"/>
                <a:ea typeface="Roboto Mono"/>
                <a:cs typeface="Roboto Mono"/>
                <a:sym typeface="Roboto Mono"/>
              </a:rPr>
              <a:t>pos &gt; 0.75</a:t>
            </a:r>
            <a:r>
              <a:rPr lang="zh-HK" sz="1500">
                <a:solidFill>
                  <a:srgbClr val="111111"/>
                </a:solidFill>
                <a:latin typeface="Roboto"/>
                <a:ea typeface="Roboto"/>
                <a:cs typeface="Roboto"/>
                <a:sym typeface="Roboto"/>
              </a:rPr>
              <a:t> and </a:t>
            </a:r>
            <a:r>
              <a:rPr b="1" lang="zh-HK" sz="1500">
                <a:solidFill>
                  <a:srgbClr val="111111"/>
                </a:solidFill>
                <a:latin typeface="Roboto Mono"/>
                <a:ea typeface="Roboto Mono"/>
                <a:cs typeface="Roboto Mono"/>
                <a:sym typeface="Roboto Mono"/>
              </a:rPr>
              <a:t>neg &lt; 0.25</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zh-HK" sz="1500">
                <a:solidFill>
                  <a:srgbClr val="111111"/>
                </a:solidFill>
                <a:latin typeface="Roboto"/>
                <a:ea typeface="Roboto"/>
                <a:cs typeface="Roboto"/>
                <a:sym typeface="Roboto"/>
              </a:rPr>
              <a:t>Mild Positive: </a:t>
            </a:r>
            <a:r>
              <a:rPr b="1" lang="zh-HK" sz="1500">
                <a:solidFill>
                  <a:srgbClr val="111111"/>
                </a:solidFill>
                <a:latin typeface="Roboto Mono"/>
                <a:ea typeface="Roboto Mono"/>
                <a:cs typeface="Roboto Mono"/>
                <a:sym typeface="Roboto Mono"/>
              </a:rPr>
              <a:t>pos &gt; 0.5</a:t>
            </a:r>
            <a:r>
              <a:rPr lang="zh-HK" sz="1500">
                <a:solidFill>
                  <a:srgbClr val="111111"/>
                </a:solidFill>
                <a:latin typeface="Roboto"/>
                <a:ea typeface="Roboto"/>
                <a:cs typeface="Roboto"/>
                <a:sym typeface="Roboto"/>
              </a:rPr>
              <a:t> and </a:t>
            </a:r>
            <a:r>
              <a:rPr b="1" lang="zh-HK" sz="1500">
                <a:solidFill>
                  <a:srgbClr val="111111"/>
                </a:solidFill>
                <a:latin typeface="Roboto Mono"/>
                <a:ea typeface="Roboto Mono"/>
                <a:cs typeface="Roboto Mono"/>
                <a:sym typeface="Roboto Mono"/>
              </a:rPr>
              <a:t>neg &lt; 0.5</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zh-HK" sz="1500">
                <a:solidFill>
                  <a:srgbClr val="111111"/>
                </a:solidFill>
                <a:latin typeface="Roboto"/>
                <a:ea typeface="Roboto"/>
                <a:cs typeface="Roboto"/>
                <a:sym typeface="Roboto"/>
              </a:rPr>
              <a:t>Neutral: </a:t>
            </a:r>
            <a:r>
              <a:rPr b="1" lang="zh-HK" sz="1500">
                <a:solidFill>
                  <a:srgbClr val="111111"/>
                </a:solidFill>
                <a:latin typeface="Roboto Mono"/>
                <a:ea typeface="Roboto Mono"/>
                <a:cs typeface="Roboto Mono"/>
                <a:sym typeface="Roboto Mono"/>
              </a:rPr>
              <a:t>pos &lt; 0.25</a:t>
            </a:r>
            <a:r>
              <a:rPr lang="zh-HK" sz="1500">
                <a:solidFill>
                  <a:srgbClr val="111111"/>
                </a:solidFill>
                <a:latin typeface="Roboto"/>
                <a:ea typeface="Roboto"/>
                <a:cs typeface="Roboto"/>
                <a:sym typeface="Roboto"/>
              </a:rPr>
              <a:t> and </a:t>
            </a:r>
            <a:r>
              <a:rPr b="1" lang="zh-HK" sz="1500">
                <a:solidFill>
                  <a:srgbClr val="111111"/>
                </a:solidFill>
                <a:latin typeface="Roboto Mono"/>
                <a:ea typeface="Roboto Mono"/>
                <a:cs typeface="Roboto Mono"/>
                <a:sym typeface="Roboto Mono"/>
              </a:rPr>
              <a:t>neg 	&lt; 0.25</a:t>
            </a:r>
            <a:r>
              <a:rPr lang="zh-HK" sz="1500">
                <a:solidFill>
                  <a:srgbClr val="111111"/>
                </a:solidFill>
                <a:latin typeface="Roboto"/>
                <a:ea typeface="Roboto"/>
                <a:cs typeface="Roboto"/>
                <a:sym typeface="Roboto"/>
              </a:rPr>
              <a:t> and </a:t>
            </a:r>
            <a:r>
              <a:rPr b="1" lang="zh-HK" sz="1500">
                <a:solidFill>
                  <a:srgbClr val="111111"/>
                </a:solidFill>
                <a:latin typeface="Roboto Mono"/>
                <a:ea typeface="Roboto Mono"/>
                <a:cs typeface="Roboto Mono"/>
                <a:sym typeface="Roboto Mono"/>
              </a:rPr>
              <a:t>neu &gt; 0.5</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zh-HK" sz="1500">
                <a:solidFill>
                  <a:srgbClr val="111111"/>
                </a:solidFill>
                <a:latin typeface="Roboto"/>
                <a:ea typeface="Roboto"/>
                <a:cs typeface="Roboto"/>
                <a:sym typeface="Roboto"/>
              </a:rPr>
              <a:t>Negative: </a:t>
            </a:r>
            <a:r>
              <a:rPr b="1" lang="zh-HK" sz="1500">
                <a:solidFill>
                  <a:srgbClr val="111111"/>
                </a:solidFill>
                <a:latin typeface="Roboto Mono"/>
                <a:ea typeface="Roboto Mono"/>
                <a:cs typeface="Roboto Mono"/>
                <a:sym typeface="Roboto Mono"/>
              </a:rPr>
              <a:t>neg &gt; 0.75</a:t>
            </a:r>
            <a:r>
              <a:rPr lang="zh-HK" sz="1500">
                <a:solidFill>
                  <a:srgbClr val="111111"/>
                </a:solidFill>
                <a:latin typeface="Roboto"/>
                <a:ea typeface="Roboto"/>
                <a:cs typeface="Roboto"/>
                <a:sym typeface="Roboto"/>
              </a:rPr>
              <a:t> and </a:t>
            </a:r>
            <a:r>
              <a:rPr b="1" lang="zh-HK" sz="1500">
                <a:solidFill>
                  <a:srgbClr val="111111"/>
                </a:solidFill>
                <a:latin typeface="Roboto Mono"/>
                <a:ea typeface="Roboto Mono"/>
                <a:cs typeface="Roboto Mono"/>
                <a:sym typeface="Roboto Mono"/>
              </a:rPr>
              <a:t>pos &lt; 0.25</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zh-HK" sz="1500">
                <a:solidFill>
                  <a:srgbClr val="111111"/>
                </a:solidFill>
                <a:latin typeface="Roboto"/>
                <a:ea typeface="Roboto"/>
                <a:cs typeface="Roboto"/>
                <a:sym typeface="Roboto"/>
              </a:rPr>
              <a:t>Mild Negative: </a:t>
            </a:r>
            <a:r>
              <a:rPr b="1" lang="zh-HK" sz="1500">
                <a:solidFill>
                  <a:srgbClr val="111111"/>
                </a:solidFill>
                <a:latin typeface="Roboto Mono"/>
                <a:ea typeface="Roboto Mono"/>
                <a:cs typeface="Roboto Mono"/>
                <a:sym typeface="Roboto Mono"/>
              </a:rPr>
              <a:t>pos &lt; 0.5</a:t>
            </a:r>
            <a:r>
              <a:rPr lang="zh-HK" sz="1500">
                <a:solidFill>
                  <a:srgbClr val="111111"/>
                </a:solidFill>
                <a:latin typeface="Roboto"/>
                <a:ea typeface="Roboto"/>
                <a:cs typeface="Roboto"/>
                <a:sym typeface="Roboto"/>
              </a:rPr>
              <a:t> and </a:t>
            </a:r>
            <a:r>
              <a:rPr b="1" lang="zh-HK" sz="1500">
                <a:solidFill>
                  <a:srgbClr val="111111"/>
                </a:solidFill>
                <a:latin typeface="Roboto Mono"/>
                <a:ea typeface="Roboto Mono"/>
                <a:cs typeface="Roboto Mono"/>
                <a:sym typeface="Roboto Mono"/>
              </a:rPr>
              <a:t>neg &gt; 0.5</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zh-HK" sz="1500">
                <a:solidFill>
                  <a:srgbClr val="111111"/>
                </a:solidFill>
                <a:latin typeface="Roboto"/>
                <a:ea typeface="Roboto"/>
                <a:cs typeface="Roboto"/>
                <a:sym typeface="Roboto"/>
              </a:rPr>
              <a:t>Mixed: Any instance that doesn’t meet the criteria for the above categories (</a:t>
            </a:r>
            <a:r>
              <a:rPr b="1" lang="zh-HK" sz="1500">
                <a:solidFill>
                  <a:srgbClr val="111111"/>
                </a:solidFill>
                <a:latin typeface="Roboto Mono"/>
                <a:ea typeface="Roboto Mono"/>
                <a:cs typeface="Roboto Mono"/>
                <a:sym typeface="Roboto Mono"/>
              </a:rPr>
              <a:t>pos</a:t>
            </a:r>
            <a:r>
              <a:rPr lang="zh-HK" sz="1500">
                <a:solidFill>
                  <a:srgbClr val="111111"/>
                </a:solidFill>
                <a:latin typeface="Roboto"/>
                <a:ea typeface="Roboto"/>
                <a:cs typeface="Roboto"/>
                <a:sym typeface="Roboto"/>
              </a:rPr>
              <a:t> and </a:t>
            </a:r>
            <a:r>
              <a:rPr b="1" lang="zh-HK" sz="1500">
                <a:solidFill>
                  <a:srgbClr val="111111"/>
                </a:solidFill>
                <a:latin typeface="Roboto Mono"/>
                <a:ea typeface="Roboto Mono"/>
                <a:cs typeface="Roboto Mono"/>
                <a:sym typeface="Roboto Mono"/>
              </a:rPr>
              <a:t>neg</a:t>
            </a:r>
            <a:r>
              <a:rPr lang="zh-HK" sz="1500">
                <a:solidFill>
                  <a:srgbClr val="111111"/>
                </a:solidFill>
                <a:latin typeface="Roboto"/>
                <a:ea typeface="Roboto"/>
                <a:cs typeface="Roboto"/>
                <a:sym typeface="Roboto"/>
              </a:rPr>
              <a:t> are moderate; both around 0.3 to 0.5)</a:t>
            </a:r>
            <a:endParaRPr sz="1500">
              <a:solidFill>
                <a:srgbClr val="111111"/>
              </a:solidFill>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g30a7bc9c348_0_273"/>
          <p:cNvSpPr txBox="1"/>
          <p:nvPr>
            <p:ph type="title"/>
          </p:nvPr>
        </p:nvSpPr>
        <p:spPr>
          <a:xfrm>
            <a:off x="499280" y="552161"/>
            <a:ext cx="10515600" cy="1325700"/>
          </a:xfrm>
          <a:prstGeom prst="rect">
            <a:avLst/>
          </a:prstGeom>
          <a:noFill/>
          <a:ln>
            <a:noFill/>
          </a:ln>
          <a:effectLst>
            <a:outerShdw blurRad="44450" algn="ctr" dir="5400000" dist="27940">
              <a:srgbClr val="000000">
                <a:alpha val="31760"/>
              </a:srgbClr>
            </a:outerShdw>
          </a:effectLst>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zh-HK"/>
              <a:t>Sentiments by Rating</a:t>
            </a:r>
            <a:br>
              <a:rPr b="1" i="0" lang="zh-HK" sz="4400" u="none" cap="none" strike="noStrike">
                <a:solidFill>
                  <a:srgbClr val="184037"/>
                </a:solidFill>
                <a:latin typeface="Calibri"/>
                <a:ea typeface="Calibri"/>
                <a:cs typeface="Calibri"/>
                <a:sym typeface="Calibri"/>
              </a:rPr>
            </a:br>
            <a:endParaRPr/>
          </a:p>
        </p:txBody>
      </p:sp>
      <p:pic>
        <p:nvPicPr>
          <p:cNvPr id="559" name="Google Shape;559;g30a7bc9c348_0_273"/>
          <p:cNvPicPr preferRelativeResize="0"/>
          <p:nvPr/>
        </p:nvPicPr>
        <p:blipFill>
          <a:blip r:embed="rId3">
            <a:alphaModFix/>
          </a:blip>
          <a:stretch>
            <a:fillRect/>
          </a:stretch>
        </p:blipFill>
        <p:spPr>
          <a:xfrm>
            <a:off x="76200" y="1737275"/>
            <a:ext cx="5808101" cy="4607800"/>
          </a:xfrm>
          <a:prstGeom prst="rect">
            <a:avLst/>
          </a:prstGeom>
          <a:noFill/>
          <a:ln>
            <a:noFill/>
          </a:ln>
        </p:spPr>
      </p:pic>
      <p:pic>
        <p:nvPicPr>
          <p:cNvPr id="560" name="Google Shape;560;g30a7bc9c348_0_273"/>
          <p:cNvPicPr preferRelativeResize="0"/>
          <p:nvPr/>
        </p:nvPicPr>
        <p:blipFill>
          <a:blip r:embed="rId4">
            <a:alphaModFix/>
          </a:blip>
          <a:stretch>
            <a:fillRect/>
          </a:stretch>
        </p:blipFill>
        <p:spPr>
          <a:xfrm>
            <a:off x="5914375" y="1389675"/>
            <a:ext cx="6172475" cy="506682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g30a7bc9c348_0_281"/>
          <p:cNvSpPr txBox="1"/>
          <p:nvPr>
            <p:ph type="title"/>
          </p:nvPr>
        </p:nvSpPr>
        <p:spPr>
          <a:xfrm>
            <a:off x="381000" y="365125"/>
            <a:ext cx="11432400" cy="1611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b="1" lang="zh-HK"/>
              <a:t>Based on our analysis, we e</a:t>
            </a:r>
            <a:r>
              <a:rPr b="1" lang="zh-HK"/>
              <a:t>xamined</a:t>
            </a:r>
            <a:r>
              <a:rPr b="1" lang="zh-HK"/>
              <a:t> the most positive, the most negative, as well as </a:t>
            </a:r>
            <a:r>
              <a:rPr b="1" lang="zh-HK" u="sng"/>
              <a:t>m</a:t>
            </a:r>
            <a:r>
              <a:rPr b="1" lang="zh-HK" u="sng"/>
              <a:t>ixed reviews</a:t>
            </a:r>
            <a:r>
              <a:rPr b="1" lang="zh-HK"/>
              <a:t>.</a:t>
            </a:r>
            <a:endParaRPr b="1"/>
          </a:p>
        </p:txBody>
      </p:sp>
      <p:sp>
        <p:nvSpPr>
          <p:cNvPr id="566" name="Google Shape;566;g30a7bc9c348_0_281"/>
          <p:cNvSpPr txBox="1"/>
          <p:nvPr/>
        </p:nvSpPr>
        <p:spPr>
          <a:xfrm>
            <a:off x="304800" y="2133550"/>
            <a:ext cx="11873700" cy="3615000"/>
          </a:xfrm>
          <a:prstGeom prst="rect">
            <a:avLst/>
          </a:prstGeom>
          <a:noFill/>
          <a:ln>
            <a:noFill/>
          </a:ln>
        </p:spPr>
        <p:txBody>
          <a:bodyPr anchorCtr="0" anchor="t" bIns="91425" lIns="91425" spcFirstLastPara="1" rIns="91425" wrap="square" tIns="91425">
            <a:spAutoFit/>
          </a:bodyPr>
          <a:lstStyle/>
          <a:p>
            <a:pPr indent="0" lvl="0" marL="0" rtl="0" algn="l">
              <a:lnSpc>
                <a:spcPct val="171428"/>
              </a:lnSpc>
              <a:spcBef>
                <a:spcPts val="900"/>
              </a:spcBef>
              <a:spcAft>
                <a:spcPts val="0"/>
              </a:spcAft>
              <a:buNone/>
            </a:pPr>
            <a:r>
              <a:rPr b="1" lang="zh-HK" sz="2250">
                <a:solidFill>
                  <a:srgbClr val="060607"/>
                </a:solidFill>
                <a:highlight>
                  <a:srgbClr val="FFFFFF"/>
                </a:highlight>
                <a:latin typeface="Calibri"/>
                <a:ea typeface="Calibri"/>
                <a:cs typeface="Calibri"/>
                <a:sym typeface="Calibri"/>
              </a:rPr>
              <a:t>We found that mixed reviews are more </a:t>
            </a:r>
            <a:r>
              <a:rPr b="1" lang="zh-HK" sz="2250">
                <a:solidFill>
                  <a:srgbClr val="060607"/>
                </a:solidFill>
                <a:highlight>
                  <a:srgbClr val="FFFFFF"/>
                </a:highlight>
                <a:latin typeface="Calibri"/>
                <a:ea typeface="Calibri"/>
                <a:cs typeface="Calibri"/>
                <a:sym typeface="Calibri"/>
              </a:rPr>
              <a:t>reliable</a:t>
            </a:r>
            <a:r>
              <a:rPr b="1" lang="zh-HK" sz="2250">
                <a:solidFill>
                  <a:srgbClr val="060607"/>
                </a:solidFill>
                <a:highlight>
                  <a:srgbClr val="FFFFFF"/>
                </a:highlight>
                <a:latin typeface="Calibri"/>
                <a:ea typeface="Calibri"/>
                <a:cs typeface="Calibri"/>
                <a:sym typeface="Calibri"/>
              </a:rPr>
              <a:t> because</a:t>
            </a:r>
            <a:endParaRPr b="1" sz="2250">
              <a:solidFill>
                <a:srgbClr val="060607"/>
              </a:solidFill>
              <a:highlight>
                <a:srgbClr val="FFFFFF"/>
              </a:highlight>
              <a:latin typeface="Calibri"/>
              <a:ea typeface="Calibri"/>
              <a:cs typeface="Calibri"/>
              <a:sym typeface="Calibri"/>
            </a:endParaRPr>
          </a:p>
          <a:p>
            <a:pPr indent="-371475" lvl="0" marL="457200" rtl="0" algn="l">
              <a:lnSpc>
                <a:spcPct val="171428"/>
              </a:lnSpc>
              <a:spcBef>
                <a:spcPts val="900"/>
              </a:spcBef>
              <a:spcAft>
                <a:spcPts val="0"/>
              </a:spcAft>
              <a:buClr>
                <a:srgbClr val="060607"/>
              </a:buClr>
              <a:buSzPts val="2250"/>
              <a:buAutoNum type="arabicPeriod"/>
            </a:pPr>
            <a:r>
              <a:rPr b="1" lang="zh-HK" sz="2250">
                <a:solidFill>
                  <a:srgbClr val="060607"/>
                </a:solidFill>
                <a:highlight>
                  <a:srgbClr val="FFFFFF"/>
                </a:highlight>
                <a:latin typeface="Calibri"/>
                <a:ea typeface="Calibri"/>
                <a:cs typeface="Calibri"/>
                <a:sym typeface="Calibri"/>
              </a:rPr>
              <a:t>Balanced View</a:t>
            </a:r>
            <a:r>
              <a:rPr lang="zh-HK" sz="2250">
                <a:solidFill>
                  <a:srgbClr val="060607"/>
                </a:solidFill>
                <a:highlight>
                  <a:srgbClr val="FFFFFF"/>
                </a:highlight>
                <a:latin typeface="Calibri"/>
                <a:ea typeface="Calibri"/>
                <a:cs typeface="Calibri"/>
                <a:sym typeface="Calibri"/>
              </a:rPr>
              <a:t>: Capture a mix of positive and negative aspects</a:t>
            </a:r>
            <a:endParaRPr sz="2250">
              <a:solidFill>
                <a:srgbClr val="060607"/>
              </a:solidFill>
              <a:highlight>
                <a:srgbClr val="FFFFFF"/>
              </a:highlight>
              <a:latin typeface="Calibri"/>
              <a:ea typeface="Calibri"/>
              <a:cs typeface="Calibri"/>
              <a:sym typeface="Calibri"/>
            </a:endParaRPr>
          </a:p>
          <a:p>
            <a:pPr indent="-371475" lvl="0" marL="457200" rtl="0" algn="l">
              <a:lnSpc>
                <a:spcPct val="171428"/>
              </a:lnSpc>
              <a:spcBef>
                <a:spcPts val="0"/>
              </a:spcBef>
              <a:spcAft>
                <a:spcPts val="0"/>
              </a:spcAft>
              <a:buClr>
                <a:srgbClr val="060607"/>
              </a:buClr>
              <a:buSzPts val="2250"/>
              <a:buAutoNum type="arabicPeriod"/>
            </a:pPr>
            <a:r>
              <a:rPr b="1" lang="zh-HK" sz="2250">
                <a:solidFill>
                  <a:srgbClr val="060607"/>
                </a:solidFill>
                <a:highlight>
                  <a:srgbClr val="FFFFFF"/>
                </a:highlight>
                <a:latin typeface="Calibri"/>
                <a:ea typeface="Calibri"/>
                <a:cs typeface="Calibri"/>
                <a:sym typeface="Calibri"/>
              </a:rPr>
              <a:t>Detailed Feedback</a:t>
            </a:r>
            <a:r>
              <a:rPr lang="zh-HK" sz="2250">
                <a:solidFill>
                  <a:srgbClr val="060607"/>
                </a:solidFill>
                <a:highlight>
                  <a:srgbClr val="FFFFFF"/>
                </a:highlight>
                <a:latin typeface="Calibri"/>
                <a:ea typeface="Calibri"/>
                <a:cs typeface="Calibri"/>
                <a:sym typeface="Calibri"/>
              </a:rPr>
              <a:t>: Provide more detailed and specific details on product features</a:t>
            </a:r>
            <a:endParaRPr sz="2250">
              <a:solidFill>
                <a:srgbClr val="060607"/>
              </a:solidFill>
              <a:highlight>
                <a:srgbClr val="FFFFFF"/>
              </a:highlight>
              <a:latin typeface="Calibri"/>
              <a:ea typeface="Calibri"/>
              <a:cs typeface="Calibri"/>
              <a:sym typeface="Calibri"/>
            </a:endParaRPr>
          </a:p>
          <a:p>
            <a:pPr indent="-371475" lvl="0" marL="457200" rtl="0" algn="l">
              <a:lnSpc>
                <a:spcPct val="171428"/>
              </a:lnSpc>
              <a:spcBef>
                <a:spcPts val="0"/>
              </a:spcBef>
              <a:spcAft>
                <a:spcPts val="0"/>
              </a:spcAft>
              <a:buClr>
                <a:srgbClr val="060607"/>
              </a:buClr>
              <a:buSzPts val="2250"/>
              <a:buAutoNum type="arabicPeriod"/>
            </a:pPr>
            <a:r>
              <a:rPr b="1" lang="zh-HK" sz="2250">
                <a:solidFill>
                  <a:srgbClr val="060607"/>
                </a:solidFill>
                <a:highlight>
                  <a:srgbClr val="FFFFFF"/>
                </a:highlight>
                <a:latin typeface="Calibri"/>
                <a:ea typeface="Calibri"/>
                <a:cs typeface="Calibri"/>
                <a:sym typeface="Calibri"/>
              </a:rPr>
              <a:t>Realistic Expectations</a:t>
            </a:r>
            <a:r>
              <a:rPr lang="zh-HK" sz="2250">
                <a:solidFill>
                  <a:srgbClr val="060607"/>
                </a:solidFill>
                <a:highlight>
                  <a:srgbClr val="FFFFFF"/>
                </a:highlight>
                <a:latin typeface="Calibri"/>
                <a:ea typeface="Calibri"/>
                <a:cs typeface="Calibri"/>
                <a:sym typeface="Calibri"/>
              </a:rPr>
              <a:t>: Able to set accurate expectations for potential buyers</a:t>
            </a:r>
            <a:endParaRPr sz="2250">
              <a:solidFill>
                <a:srgbClr val="060607"/>
              </a:solidFill>
              <a:highlight>
                <a:srgbClr val="FFFFFF"/>
              </a:highlight>
              <a:latin typeface="Calibri"/>
              <a:ea typeface="Calibri"/>
              <a:cs typeface="Calibri"/>
              <a:sym typeface="Calibri"/>
            </a:endParaRPr>
          </a:p>
          <a:p>
            <a:pPr indent="-371475" lvl="0" marL="457200" rtl="0" algn="l">
              <a:lnSpc>
                <a:spcPct val="171428"/>
              </a:lnSpc>
              <a:spcBef>
                <a:spcPts val="0"/>
              </a:spcBef>
              <a:spcAft>
                <a:spcPts val="0"/>
              </a:spcAft>
              <a:buClr>
                <a:srgbClr val="060607"/>
              </a:buClr>
              <a:buSzPts val="2250"/>
              <a:buAutoNum type="arabicPeriod"/>
            </a:pPr>
            <a:r>
              <a:rPr b="1" lang="zh-HK" sz="2250">
                <a:solidFill>
                  <a:srgbClr val="060607"/>
                </a:solidFill>
                <a:highlight>
                  <a:srgbClr val="FFFFFF"/>
                </a:highlight>
                <a:latin typeface="Calibri"/>
                <a:ea typeface="Calibri"/>
                <a:cs typeface="Calibri"/>
                <a:sym typeface="Calibri"/>
              </a:rPr>
              <a:t>Trustworthiness</a:t>
            </a:r>
            <a:r>
              <a:rPr lang="zh-HK" sz="2250">
                <a:solidFill>
                  <a:srgbClr val="060607"/>
                </a:solidFill>
                <a:highlight>
                  <a:srgbClr val="FFFFFF"/>
                </a:highlight>
                <a:latin typeface="Calibri"/>
                <a:ea typeface="Calibri"/>
                <a:cs typeface="Calibri"/>
                <a:sym typeface="Calibri"/>
              </a:rPr>
              <a:t>: Seen as more credible and less biased, neither overly optimistic nor pessimistic</a:t>
            </a:r>
            <a:endParaRPr sz="2250">
              <a:solidFill>
                <a:srgbClr val="060607"/>
              </a:solidFill>
              <a:highlight>
                <a:srgbClr val="FFFFFF"/>
              </a:highlight>
              <a:latin typeface="Calibri"/>
              <a:ea typeface="Calibri"/>
              <a:cs typeface="Calibri"/>
              <a:sym typeface="Calibri"/>
            </a:endParaRPr>
          </a:p>
          <a:p>
            <a:pPr indent="-371475" lvl="0" marL="457200" rtl="0" algn="l">
              <a:lnSpc>
                <a:spcPct val="171428"/>
              </a:lnSpc>
              <a:spcBef>
                <a:spcPts val="0"/>
              </a:spcBef>
              <a:spcAft>
                <a:spcPts val="0"/>
              </a:spcAft>
              <a:buClr>
                <a:srgbClr val="060607"/>
              </a:buClr>
              <a:buSzPts val="2250"/>
              <a:buAutoNum type="arabicPeriod"/>
            </a:pPr>
            <a:r>
              <a:rPr b="1" lang="zh-HK" sz="2250">
                <a:solidFill>
                  <a:srgbClr val="060607"/>
                </a:solidFill>
                <a:highlight>
                  <a:srgbClr val="FFFFFF"/>
                </a:highlight>
                <a:latin typeface="Calibri"/>
                <a:ea typeface="Calibri"/>
                <a:cs typeface="Calibri"/>
                <a:sym typeface="Calibri"/>
              </a:rPr>
              <a:t>Influence of </a:t>
            </a:r>
            <a:r>
              <a:rPr b="1" lang="zh-HK" sz="2250">
                <a:solidFill>
                  <a:srgbClr val="060607"/>
                </a:solidFill>
                <a:highlight>
                  <a:srgbClr val="FFFFFF"/>
                </a:highlight>
                <a:latin typeface="Calibri"/>
                <a:ea typeface="Calibri"/>
                <a:cs typeface="Calibri"/>
                <a:sym typeface="Calibri"/>
              </a:rPr>
              <a:t>Ambiguity</a:t>
            </a:r>
            <a:r>
              <a:rPr lang="zh-HK" sz="2250">
                <a:solidFill>
                  <a:srgbClr val="060607"/>
                </a:solidFill>
                <a:highlight>
                  <a:srgbClr val="FFFFFF"/>
                </a:highlight>
                <a:latin typeface="Calibri"/>
                <a:ea typeface="Calibri"/>
                <a:cs typeface="Calibri"/>
                <a:sym typeface="Calibri"/>
              </a:rPr>
              <a:t>: Reflect varying outcomes based on individual </a:t>
            </a:r>
            <a:r>
              <a:rPr lang="zh-HK" sz="2250">
                <a:solidFill>
                  <a:srgbClr val="060607"/>
                </a:solidFill>
                <a:highlight>
                  <a:srgbClr val="FFFFFF"/>
                </a:highlight>
                <a:latin typeface="Calibri"/>
                <a:ea typeface="Calibri"/>
                <a:cs typeface="Calibri"/>
                <a:sym typeface="Calibri"/>
              </a:rPr>
              <a:t>preferences or use cases </a:t>
            </a:r>
            <a:endParaRPr sz="2250">
              <a:solidFill>
                <a:srgbClr val="060607"/>
              </a:solidFill>
              <a:highlight>
                <a:srgbClr val="FFFFFF"/>
              </a:highlight>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g30ab2f58695_0_21"/>
          <p:cNvSpPr txBox="1"/>
          <p:nvPr>
            <p:ph type="ctrTitle"/>
          </p:nvPr>
        </p:nvSpPr>
        <p:spPr>
          <a:xfrm>
            <a:off x="1689650" y="1714988"/>
            <a:ext cx="9144000" cy="2387700"/>
          </a:xfrm>
          <a:prstGeom prst="rect">
            <a:avLst/>
          </a:prstGeom>
        </p:spPr>
        <p:txBody>
          <a:bodyPr anchorCtr="0" anchor="b" bIns="45700" lIns="91425" spcFirstLastPara="1" rIns="91425" wrap="square" tIns="45700">
            <a:normAutofit/>
          </a:bodyPr>
          <a:lstStyle/>
          <a:p>
            <a:pPr indent="0" lvl="0" marL="0" rtl="0" algn="ctr">
              <a:spcBef>
                <a:spcPts val="750"/>
              </a:spcBef>
              <a:spcAft>
                <a:spcPts val="0"/>
              </a:spcAft>
              <a:buClr>
                <a:srgbClr val="083329"/>
              </a:buClr>
              <a:buSzPts val="1200"/>
              <a:buFont typeface="Arial"/>
              <a:buNone/>
            </a:pPr>
            <a:r>
              <a:rPr b="1" lang="zh-HK">
                <a:solidFill>
                  <a:srgbClr val="184037"/>
                </a:solidFill>
              </a:rPr>
              <a:t>Conclusions</a:t>
            </a:r>
            <a:endParaRPr/>
          </a:p>
        </p:txBody>
      </p:sp>
      <p:sp>
        <p:nvSpPr>
          <p:cNvPr id="572" name="Google Shape;572;g30ab2f58695_0_21"/>
          <p:cNvSpPr/>
          <p:nvPr/>
        </p:nvSpPr>
        <p:spPr>
          <a:xfrm rot="-4995232">
            <a:off x="297436" y="6234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3" name="Google Shape;573;g30ab2f58695_0_21"/>
          <p:cNvSpPr/>
          <p:nvPr/>
        </p:nvSpPr>
        <p:spPr>
          <a:xfrm rot="6269048">
            <a:off x="8717891" y="3339291"/>
            <a:ext cx="2987863" cy="2987863"/>
          </a:xfrm>
          <a:prstGeom prst="arc">
            <a:avLst>
              <a:gd fmla="val 14441841" name="adj1"/>
              <a:gd fmla="val 0" name="adj2"/>
            </a:avLst>
          </a:prstGeom>
          <a:noFill/>
          <a:ln cap="rnd" cmpd="sng" w="127000">
            <a:solidFill>
              <a:schemeClr val="accent4">
                <a:alpha val="93330"/>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52"/>
          <p:cNvSpPr txBox="1"/>
          <p:nvPr>
            <p:ph type="title"/>
          </p:nvPr>
        </p:nvSpPr>
        <p:spPr>
          <a:xfrm>
            <a:off x="512618" y="25428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zh-HK" sz="5000"/>
              <a:t>Conclusions</a:t>
            </a:r>
            <a:endParaRPr sz="5000"/>
          </a:p>
        </p:txBody>
      </p:sp>
      <p:sp>
        <p:nvSpPr>
          <p:cNvPr id="579" name="Google Shape;579;p52"/>
          <p:cNvSpPr txBox="1"/>
          <p:nvPr/>
        </p:nvSpPr>
        <p:spPr>
          <a:xfrm>
            <a:off x="512625" y="1496775"/>
            <a:ext cx="11542200" cy="54027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Mielle</a:t>
            </a:r>
            <a:r>
              <a:rPr b="0" i="0" lang="zh-HK" sz="2500" u="none" cap="none" strike="noStrike">
                <a:solidFill>
                  <a:srgbClr val="000000"/>
                </a:solidFill>
                <a:latin typeface="Calibri"/>
                <a:ea typeface="Calibri"/>
                <a:cs typeface="Calibri"/>
                <a:sym typeface="Calibri"/>
              </a:rPr>
              <a:t> has the best sales in the past 30 days, with 3 of the 4 product categories ranking first.</a:t>
            </a:r>
            <a:endParaRPr/>
          </a:p>
          <a:p>
            <a:pPr indent="-342900" lvl="0" marL="34290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SheaMoisture, Giovanni </a:t>
            </a:r>
            <a:r>
              <a:rPr b="0" i="0" lang="zh-HK" sz="2500" u="none" cap="none" strike="noStrike">
                <a:solidFill>
                  <a:srgbClr val="000000"/>
                </a:solidFill>
                <a:latin typeface="Calibri"/>
                <a:ea typeface="Calibri"/>
                <a:cs typeface="Calibri"/>
                <a:sym typeface="Calibri"/>
              </a:rPr>
              <a:t>and </a:t>
            </a:r>
            <a:r>
              <a:rPr b="1" i="0" lang="zh-HK" sz="2500" u="none" cap="none" strike="noStrike">
                <a:solidFill>
                  <a:srgbClr val="000000"/>
                </a:solidFill>
                <a:latin typeface="Calibri"/>
                <a:ea typeface="Calibri"/>
                <a:cs typeface="Calibri"/>
                <a:sym typeface="Calibri"/>
              </a:rPr>
              <a:t>Mielle</a:t>
            </a:r>
            <a:r>
              <a:rPr b="0" i="0" lang="zh-HK" sz="2500" u="none" cap="none" strike="noStrike">
                <a:solidFill>
                  <a:srgbClr val="000000"/>
                </a:solidFill>
                <a:latin typeface="Calibri"/>
                <a:ea typeface="Calibri"/>
                <a:cs typeface="Calibri"/>
                <a:sym typeface="Calibri"/>
              </a:rPr>
              <a:t> have four product categories on the best-selling list, which can be bundled into a series to sale to improve performance.</a:t>
            </a:r>
            <a:endParaRPr/>
          </a:p>
          <a:p>
            <a:pPr indent="-342900" lvl="0" marL="34290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Cantu’s</a:t>
            </a:r>
            <a:r>
              <a:rPr b="0" i="0" lang="zh-HK" sz="2500" u="none" cap="none" strike="noStrike">
                <a:solidFill>
                  <a:srgbClr val="000000"/>
                </a:solidFill>
                <a:latin typeface="Calibri"/>
                <a:ea typeface="Calibri"/>
                <a:cs typeface="Calibri"/>
                <a:sym typeface="Calibri"/>
              </a:rPr>
              <a:t> sales performance in hair styling is relatively good.</a:t>
            </a:r>
            <a:endParaRPr/>
          </a:p>
          <a:p>
            <a:pPr indent="0" lvl="0" marL="0" marR="0" rtl="0" algn="l">
              <a:lnSpc>
                <a:spcPct val="100000"/>
              </a:lnSpc>
              <a:spcBef>
                <a:spcPts val="0"/>
              </a:spcBef>
              <a:spcAft>
                <a:spcPts val="0"/>
              </a:spcAft>
              <a:buNone/>
            </a:pPr>
            <a:r>
              <a:t/>
            </a:r>
            <a:endParaRPr b="0" i="0" sz="2500" u="none" cap="none" strike="noStrike">
              <a:solidFill>
                <a:srgbClr val="000000"/>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Consumers are </a:t>
            </a:r>
            <a:r>
              <a:rPr b="1" i="0" lang="zh-HK" sz="2500" u="none" cap="none" strike="noStrike">
                <a:solidFill>
                  <a:srgbClr val="000000"/>
                </a:solidFill>
                <a:latin typeface="Calibri"/>
                <a:ea typeface="Calibri"/>
                <a:cs typeface="Calibri"/>
                <a:sym typeface="Calibri"/>
              </a:rPr>
              <a:t>most</a:t>
            </a:r>
            <a:r>
              <a:rPr b="0" i="0" lang="zh-HK" sz="2500" u="none" cap="none" strike="noStrike">
                <a:solidFill>
                  <a:srgbClr val="000000"/>
                </a:solidFill>
                <a:latin typeface="Calibri"/>
                <a:ea typeface="Calibri"/>
                <a:cs typeface="Calibri"/>
                <a:sym typeface="Calibri"/>
              </a:rPr>
              <a:t> willing to</a:t>
            </a:r>
            <a:r>
              <a:rPr i="0" lang="zh-HK" sz="2500" u="none" cap="none" strike="noStrike">
                <a:solidFill>
                  <a:srgbClr val="000000"/>
                </a:solidFill>
                <a:latin typeface="Calibri"/>
                <a:ea typeface="Calibri"/>
                <a:cs typeface="Calibri"/>
                <a:sym typeface="Calibri"/>
              </a:rPr>
              <a:t> spend money on</a:t>
            </a:r>
            <a:r>
              <a:rPr b="1" i="0" lang="zh-HK" sz="2500" u="none" cap="none" strike="noStrike">
                <a:solidFill>
                  <a:srgbClr val="000000"/>
                </a:solidFill>
                <a:latin typeface="Calibri"/>
                <a:ea typeface="Calibri"/>
                <a:cs typeface="Calibri"/>
                <a:sym typeface="Calibri"/>
              </a:rPr>
              <a:t> treatments</a:t>
            </a:r>
            <a:r>
              <a:rPr b="1" lang="zh-HK" sz="2500">
                <a:latin typeface="Calibri"/>
                <a:ea typeface="Calibri"/>
                <a:cs typeface="Calibri"/>
                <a:sym typeface="Calibri"/>
              </a:rPr>
              <a:t> </a:t>
            </a:r>
            <a:r>
              <a:rPr lang="zh-HK" sz="2500">
                <a:latin typeface="Calibri"/>
                <a:ea typeface="Calibri"/>
                <a:cs typeface="Calibri"/>
                <a:sym typeface="Calibri"/>
              </a:rPr>
              <a:t>and</a:t>
            </a:r>
            <a:r>
              <a:rPr i="0" lang="zh-HK" sz="2500" u="none" cap="none" strike="noStrike">
                <a:solidFill>
                  <a:srgbClr val="000000"/>
                </a:solidFill>
                <a:latin typeface="Calibri"/>
                <a:ea typeface="Calibri"/>
                <a:cs typeface="Calibri"/>
                <a:sym typeface="Calibri"/>
              </a:rPr>
              <a:t> are</a:t>
            </a:r>
            <a:r>
              <a:rPr b="1" i="0" lang="zh-HK" sz="2500" u="none" cap="none" strike="noStrike">
                <a:solidFill>
                  <a:srgbClr val="000000"/>
                </a:solidFill>
                <a:latin typeface="Calibri"/>
                <a:ea typeface="Calibri"/>
                <a:cs typeface="Calibri"/>
                <a:sym typeface="Calibri"/>
              </a:rPr>
              <a:t> least </a:t>
            </a:r>
            <a:r>
              <a:rPr i="0" lang="zh-HK" sz="2500" u="none" cap="none" strike="noStrike">
                <a:solidFill>
                  <a:srgbClr val="000000"/>
                </a:solidFill>
                <a:latin typeface="Calibri"/>
                <a:ea typeface="Calibri"/>
                <a:cs typeface="Calibri"/>
                <a:sym typeface="Calibri"/>
              </a:rPr>
              <a:t>willing to spend money on</a:t>
            </a:r>
            <a:r>
              <a:rPr b="1" i="0" lang="zh-HK" sz="2500" u="none" cap="none" strike="noStrike">
                <a:solidFill>
                  <a:srgbClr val="000000"/>
                </a:solidFill>
                <a:latin typeface="Calibri"/>
                <a:ea typeface="Calibri"/>
                <a:cs typeface="Calibri"/>
                <a:sym typeface="Calibri"/>
              </a:rPr>
              <a:t> styling </a:t>
            </a:r>
            <a:r>
              <a:rPr b="1" lang="zh-HK" sz="2500">
                <a:solidFill>
                  <a:schemeClr val="dk1"/>
                </a:solidFill>
                <a:latin typeface="Calibri"/>
                <a:ea typeface="Calibri"/>
                <a:cs typeface="Calibri"/>
                <a:sym typeface="Calibri"/>
              </a:rPr>
              <a:t>products.</a:t>
            </a:r>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Consumers like </a:t>
            </a:r>
            <a:r>
              <a:rPr b="1" lang="zh-HK" sz="2500">
                <a:solidFill>
                  <a:schemeClr val="dk1"/>
                </a:solidFill>
                <a:latin typeface="Calibri"/>
                <a:ea typeface="Calibri"/>
                <a:cs typeface="Calibri"/>
                <a:sym typeface="Calibri"/>
              </a:rPr>
              <a:t>good </a:t>
            </a:r>
            <a:r>
              <a:rPr b="1" i="0" lang="zh-HK" sz="2500" u="none" cap="none" strike="noStrike">
                <a:solidFill>
                  <a:srgbClr val="000000"/>
                </a:solidFill>
                <a:latin typeface="Calibri"/>
                <a:ea typeface="Calibri"/>
                <a:cs typeface="Calibri"/>
                <a:sym typeface="Calibri"/>
              </a:rPr>
              <a:t>scent </a:t>
            </a:r>
            <a:r>
              <a:rPr b="0" i="0" lang="zh-HK" sz="2500" u="none" cap="none" strike="noStrike">
                <a:solidFill>
                  <a:srgbClr val="000000"/>
                </a:solidFill>
                <a:latin typeface="Calibri"/>
                <a:ea typeface="Calibri"/>
                <a:cs typeface="Calibri"/>
                <a:sym typeface="Calibri"/>
              </a:rPr>
              <a:t>hair care products with </a:t>
            </a:r>
            <a:r>
              <a:rPr b="1" i="0" lang="zh-HK" sz="2500" u="none" cap="none" strike="noStrike">
                <a:solidFill>
                  <a:srgbClr val="000000"/>
                </a:solidFill>
                <a:latin typeface="Calibri"/>
                <a:ea typeface="Calibri"/>
                <a:cs typeface="Calibri"/>
                <a:sym typeface="Calibri"/>
              </a:rPr>
              <a:t>great size</a:t>
            </a:r>
            <a:r>
              <a:rPr b="0" i="0" lang="zh-HK" sz="2500" u="none" cap="none" strike="noStrike">
                <a:solidFill>
                  <a:srgbClr val="000000"/>
                </a:solidFill>
                <a:latin typeface="Calibri"/>
                <a:ea typeface="Calibri"/>
                <a:cs typeface="Calibri"/>
                <a:sym typeface="Calibri"/>
              </a:rPr>
              <a:t>. </a:t>
            </a:r>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In </a:t>
            </a:r>
            <a:r>
              <a:rPr b="1" i="0" lang="zh-HK" sz="2500" u="none" cap="none" strike="noStrike">
                <a:solidFill>
                  <a:srgbClr val="000000"/>
                </a:solidFill>
                <a:latin typeface="Calibri"/>
                <a:ea typeface="Calibri"/>
                <a:cs typeface="Calibri"/>
                <a:sym typeface="Calibri"/>
              </a:rPr>
              <a:t>shampoo, conditioner and treatments</a:t>
            </a:r>
            <a:r>
              <a:rPr b="0" i="0" lang="zh-HK" sz="2500" u="none" cap="none" strike="noStrike">
                <a:solidFill>
                  <a:srgbClr val="000000"/>
                </a:solidFill>
                <a:latin typeface="Calibri"/>
                <a:ea typeface="Calibri"/>
                <a:cs typeface="Calibri"/>
                <a:sym typeface="Calibri"/>
              </a:rPr>
              <a:t>, hair loss, greasy and oily products are not popular with consumers. </a:t>
            </a:r>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Consumers use </a:t>
            </a:r>
            <a:r>
              <a:rPr b="1" i="0" lang="zh-HK" sz="2500" u="none" cap="none" strike="noStrike">
                <a:solidFill>
                  <a:srgbClr val="000000"/>
                </a:solidFill>
                <a:latin typeface="Calibri"/>
                <a:ea typeface="Calibri"/>
                <a:cs typeface="Calibri"/>
                <a:sym typeface="Calibri"/>
              </a:rPr>
              <a:t>styling products </a:t>
            </a:r>
            <a:r>
              <a:rPr b="0" i="0" lang="zh-HK" sz="2500" u="none" cap="none" strike="noStrike">
                <a:solidFill>
                  <a:srgbClr val="000000"/>
                </a:solidFill>
                <a:latin typeface="Calibri"/>
                <a:ea typeface="Calibri"/>
                <a:cs typeface="Calibri"/>
                <a:sym typeface="Calibri"/>
              </a:rPr>
              <a:t>to hold the hairstyle or keep their hair curly, but don’t want their hair to become dry after use.</a:t>
            </a:r>
            <a:endParaRPr/>
          </a:p>
          <a:p>
            <a:pPr indent="-215900" lvl="0" marL="34290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p:txBody>
      </p:sp>
      <p:pic>
        <p:nvPicPr>
          <p:cNvPr id="580" name="Google Shape;580;p52"/>
          <p:cNvPicPr preferRelativeResize="0"/>
          <p:nvPr/>
        </p:nvPicPr>
        <p:blipFill rotWithShape="1">
          <a:blip r:embed="rId3">
            <a:alphaModFix/>
          </a:blip>
          <a:srcRect b="0" l="0" r="0" t="0"/>
          <a:stretch/>
        </p:blipFill>
        <p:spPr>
          <a:xfrm>
            <a:off x="9894549" y="254288"/>
            <a:ext cx="1527595" cy="11025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g30ab2f58695_0_15"/>
          <p:cNvSpPr txBox="1"/>
          <p:nvPr>
            <p:ph type="title"/>
          </p:nvPr>
        </p:nvSpPr>
        <p:spPr>
          <a:xfrm>
            <a:off x="512618" y="254288"/>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zh-HK" sz="5000"/>
              <a:t>Conclusions</a:t>
            </a:r>
            <a:endParaRPr sz="5000"/>
          </a:p>
        </p:txBody>
      </p:sp>
      <p:sp>
        <p:nvSpPr>
          <p:cNvPr id="586" name="Google Shape;586;g30ab2f58695_0_15"/>
          <p:cNvSpPr txBox="1"/>
          <p:nvPr/>
        </p:nvSpPr>
        <p:spPr>
          <a:xfrm>
            <a:off x="512618" y="2267143"/>
            <a:ext cx="11679300" cy="23241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2500"/>
              <a:buChar char="-"/>
            </a:pPr>
            <a:r>
              <a:rPr b="1" i="0" lang="zh-HK" sz="2500" u="none" cap="none" strike="noStrike">
                <a:solidFill>
                  <a:srgbClr val="000000"/>
                </a:solidFill>
                <a:latin typeface="Calibri"/>
                <a:ea typeface="Calibri"/>
                <a:cs typeface="Calibri"/>
                <a:sym typeface="Calibri"/>
              </a:rPr>
              <a:t>Dove</a:t>
            </a:r>
            <a:r>
              <a:rPr b="0" i="0" lang="zh-HK" sz="2500" u="none" cap="none" strike="noStrike">
                <a:solidFill>
                  <a:srgbClr val="000000"/>
                </a:solidFill>
                <a:latin typeface="Calibri"/>
                <a:ea typeface="Calibri"/>
                <a:cs typeface="Calibri"/>
                <a:sym typeface="Calibri"/>
              </a:rPr>
              <a:t> demonstrates </a:t>
            </a:r>
            <a:r>
              <a:rPr b="1" i="0" lang="zh-HK" sz="2500" u="none" cap="none" strike="noStrike">
                <a:solidFill>
                  <a:srgbClr val="000000"/>
                </a:solidFill>
                <a:latin typeface="Calibri"/>
                <a:ea typeface="Calibri"/>
                <a:cs typeface="Calibri"/>
                <a:sym typeface="Calibri"/>
              </a:rPr>
              <a:t>poor</a:t>
            </a:r>
            <a:r>
              <a:rPr b="0" i="0" lang="zh-HK" sz="2500" u="none" cap="none" strike="noStrike">
                <a:solidFill>
                  <a:srgbClr val="000000"/>
                </a:solidFill>
                <a:latin typeface="Calibri"/>
                <a:ea typeface="Calibri"/>
                <a:cs typeface="Calibri"/>
                <a:sym typeface="Calibri"/>
              </a:rPr>
              <a:t> </a:t>
            </a:r>
            <a:r>
              <a:rPr b="1" i="0" lang="zh-HK" sz="2500" u="none" cap="none" strike="noStrike">
                <a:solidFill>
                  <a:srgbClr val="000000"/>
                </a:solidFill>
                <a:latin typeface="Calibri"/>
                <a:ea typeface="Calibri"/>
                <a:cs typeface="Calibri"/>
                <a:sym typeface="Calibri"/>
              </a:rPr>
              <a:t>sales performance </a:t>
            </a:r>
            <a:r>
              <a:rPr b="0" i="0" lang="zh-HK" sz="2500" u="none" cap="none" strike="noStrike">
                <a:solidFill>
                  <a:srgbClr val="000000"/>
                </a:solidFill>
                <a:latin typeface="Calibri"/>
                <a:ea typeface="Calibri"/>
                <a:cs typeface="Calibri"/>
                <a:sym typeface="Calibri"/>
              </a:rPr>
              <a:t>on the iHerb platform. </a:t>
            </a:r>
            <a:endParaRPr/>
          </a:p>
          <a:p>
            <a:pPr indent="0" lvl="0" marL="0" marR="0" rtl="0" algn="l">
              <a:lnSpc>
                <a:spcPct val="100000"/>
              </a:lnSpc>
              <a:spcBef>
                <a:spcPts val="0"/>
              </a:spcBef>
              <a:spcAft>
                <a:spcPts val="0"/>
              </a:spcAft>
              <a:buNone/>
            </a:pPr>
            <a:r>
              <a:rPr b="0" i="0" lang="zh-HK" sz="2500" u="none" cap="none" strike="noStrike">
                <a:solidFill>
                  <a:srgbClr val="000000"/>
                </a:solidFill>
                <a:latin typeface="Calibri"/>
                <a:ea typeface="Calibri"/>
                <a:cs typeface="Calibri"/>
                <a:sym typeface="Calibri"/>
              </a:rPr>
              <a:t>     </a:t>
            </a:r>
            <a:r>
              <a:rPr b="0" i="0" lang="zh-HK" sz="2000" u="none" cap="none" strike="noStrike">
                <a:solidFill>
                  <a:srgbClr val="000000"/>
                </a:solidFill>
                <a:latin typeface="Calibri"/>
                <a:ea typeface="Calibri"/>
                <a:cs typeface="Calibri"/>
                <a:sym typeface="Calibri"/>
              </a:rPr>
              <a:t>Dove did not rank as a best-seller. The dataset includes</a:t>
            </a:r>
            <a:r>
              <a:rPr b="1" i="0" lang="zh-HK" sz="2000" u="none" cap="none" strike="noStrike">
                <a:solidFill>
                  <a:srgbClr val="000000"/>
                </a:solidFill>
                <a:latin typeface="Calibri"/>
                <a:ea typeface="Calibri"/>
                <a:cs typeface="Calibri"/>
                <a:sym typeface="Calibri"/>
              </a:rPr>
              <a:t> 72 </a:t>
            </a:r>
            <a:r>
              <a:rPr b="0" i="0" lang="zh-HK" sz="2000" u="none" cap="none" strike="noStrike">
                <a:solidFill>
                  <a:srgbClr val="000000"/>
                </a:solidFill>
                <a:latin typeface="Calibri"/>
                <a:ea typeface="Calibri"/>
                <a:cs typeface="Calibri"/>
                <a:sym typeface="Calibri"/>
              </a:rPr>
              <a:t>Dove products, but </a:t>
            </a:r>
            <a:r>
              <a:rPr b="1" i="0" lang="zh-HK" sz="2000" u="none" cap="none" strike="noStrike">
                <a:solidFill>
                  <a:srgbClr val="000000"/>
                </a:solidFill>
                <a:latin typeface="Calibri"/>
                <a:ea typeface="Calibri"/>
                <a:cs typeface="Calibri"/>
                <a:sym typeface="Calibri"/>
              </a:rPr>
              <a:t>56 (or 78%) </a:t>
            </a:r>
            <a:r>
              <a:rPr b="0" i="0" lang="zh-HK" sz="2000" u="none" cap="none" strike="noStrike">
                <a:solidFill>
                  <a:srgbClr val="000000"/>
                </a:solidFill>
                <a:latin typeface="Calibri"/>
                <a:ea typeface="Calibri"/>
                <a:cs typeface="Calibri"/>
                <a:sym typeface="Calibri"/>
              </a:rPr>
              <a:t>had </a:t>
            </a:r>
            <a:r>
              <a:rPr b="1" i="0" lang="zh-HK" sz="2000" u="none" cap="none" strike="noStrike">
                <a:solidFill>
                  <a:srgbClr val="000000"/>
                </a:solidFill>
                <a:latin typeface="Calibri"/>
                <a:ea typeface="Calibri"/>
                <a:cs typeface="Calibri"/>
                <a:sym typeface="Calibri"/>
              </a:rPr>
              <a:t>zero sales </a:t>
            </a:r>
            <a:r>
              <a:rPr b="0" i="0" lang="zh-HK" sz="2000" u="none" cap="none" strike="noStrike">
                <a:solidFill>
                  <a:srgbClr val="000000"/>
                </a:solidFill>
                <a:latin typeface="Calibri"/>
                <a:ea typeface="Calibri"/>
                <a:cs typeface="Calibri"/>
                <a:sym typeface="Calibri"/>
              </a:rPr>
              <a:t>in the past 30 days. Additionally, Dove's highest popularity score is only 2. </a:t>
            </a:r>
            <a:endParaRPr/>
          </a:p>
          <a:p>
            <a:pPr indent="0" lvl="0" marL="0" marR="0" rtl="0" algn="l">
              <a:lnSpc>
                <a:spcPct val="100000"/>
              </a:lnSpc>
              <a:spcBef>
                <a:spcPts val="0"/>
              </a:spcBef>
              <a:spcAft>
                <a:spcPts val="0"/>
              </a:spcAft>
              <a:buNone/>
            </a:pPr>
            <a:r>
              <a:t/>
            </a:r>
            <a:endParaRPr b="0" i="0" sz="2500" u="none" cap="none" strike="noStrike">
              <a:solidFill>
                <a:srgbClr val="000000"/>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There are </a:t>
            </a:r>
            <a:r>
              <a:rPr b="1" i="0" lang="zh-HK" sz="2500" u="none" cap="none" strike="noStrike">
                <a:solidFill>
                  <a:srgbClr val="000000"/>
                </a:solidFill>
                <a:latin typeface="Calibri"/>
                <a:ea typeface="Calibri"/>
                <a:cs typeface="Calibri"/>
                <a:sym typeface="Calibri"/>
              </a:rPr>
              <a:t>7 products </a:t>
            </a:r>
            <a:r>
              <a:rPr b="0" i="0" lang="zh-HK" sz="2500" u="none" cap="none" strike="noStrike">
                <a:solidFill>
                  <a:srgbClr val="000000"/>
                </a:solidFill>
                <a:latin typeface="Calibri"/>
                <a:ea typeface="Calibri"/>
                <a:cs typeface="Calibri"/>
                <a:sym typeface="Calibri"/>
              </a:rPr>
              <a:t>rated </a:t>
            </a:r>
            <a:r>
              <a:rPr b="1" i="0" lang="zh-HK" sz="2500" u="none" cap="none" strike="noStrike">
                <a:solidFill>
                  <a:srgbClr val="000000"/>
                </a:solidFill>
                <a:latin typeface="Calibri"/>
                <a:ea typeface="Calibri"/>
                <a:cs typeface="Calibri"/>
                <a:sym typeface="Calibri"/>
              </a:rPr>
              <a:t>4 stars or above </a:t>
            </a:r>
            <a:r>
              <a:rPr b="0" i="0" lang="zh-HK" sz="2500" u="none" cap="none" strike="noStrike">
                <a:solidFill>
                  <a:srgbClr val="000000"/>
                </a:solidFill>
                <a:latin typeface="Calibri"/>
                <a:ea typeface="Calibri"/>
                <a:cs typeface="Calibri"/>
                <a:sym typeface="Calibri"/>
              </a:rPr>
              <a:t>that are not available in Hong Kong. </a:t>
            </a:r>
            <a:endParaRPr/>
          </a:p>
          <a:p>
            <a:pPr indent="0" lvl="0" marL="0" marR="0" rtl="0" algn="l">
              <a:lnSpc>
                <a:spcPct val="100000"/>
              </a:lnSpc>
              <a:spcBef>
                <a:spcPts val="0"/>
              </a:spcBef>
              <a:spcAft>
                <a:spcPts val="0"/>
              </a:spcAft>
              <a:buClr>
                <a:srgbClr val="000000"/>
              </a:buClr>
              <a:buFont typeface="Arial"/>
              <a:buNone/>
            </a:pPr>
            <a:r>
              <a:rPr b="0" i="0" lang="zh-HK" sz="2500" u="none" cap="none" strike="noStrike">
                <a:solidFill>
                  <a:srgbClr val="000000"/>
                </a:solidFill>
                <a:latin typeface="Calibri"/>
                <a:ea typeface="Calibri"/>
                <a:cs typeface="Calibri"/>
                <a:sym typeface="Calibri"/>
              </a:rPr>
              <a:t>     It is recommended to introduce these products to </a:t>
            </a:r>
            <a:r>
              <a:rPr b="1" i="0" lang="zh-HK" sz="2500" u="none" cap="none" strike="noStrike">
                <a:solidFill>
                  <a:srgbClr val="000000"/>
                </a:solidFill>
                <a:latin typeface="Calibri"/>
                <a:ea typeface="Calibri"/>
                <a:cs typeface="Calibri"/>
                <a:sym typeface="Calibri"/>
              </a:rPr>
              <a:t>develop the Hong Kong market</a:t>
            </a:r>
            <a:r>
              <a:rPr b="0" i="0" lang="zh-HK" sz="2500" u="none" cap="none" strike="noStrike">
                <a:solidFill>
                  <a:srgbClr val="000000"/>
                </a:solidFill>
                <a:latin typeface="Calibri"/>
                <a:ea typeface="Calibri"/>
                <a:cs typeface="Calibri"/>
                <a:sym typeface="Calibri"/>
              </a:rPr>
              <a:t>.</a:t>
            </a:r>
            <a:endParaRPr b="0" i="0" sz="2500" u="none" cap="none" strike="noStrike">
              <a:solidFill>
                <a:srgbClr val="000000"/>
              </a:solidFill>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53"/>
          <p:cNvSpPr txBox="1"/>
          <p:nvPr>
            <p:ph type="title"/>
          </p:nvPr>
        </p:nvSpPr>
        <p:spPr>
          <a:xfrm>
            <a:off x="512618" y="254288"/>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zh-HK" sz="5000"/>
              <a:t>Conclusions</a:t>
            </a:r>
            <a:endParaRPr sz="5000"/>
          </a:p>
        </p:txBody>
      </p:sp>
      <p:sp>
        <p:nvSpPr>
          <p:cNvPr id="592" name="Google Shape;592;p53"/>
          <p:cNvSpPr txBox="1"/>
          <p:nvPr/>
        </p:nvSpPr>
        <p:spPr>
          <a:xfrm>
            <a:off x="512625" y="1579850"/>
            <a:ext cx="11679300" cy="16317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2500"/>
              <a:buFont typeface="Arial"/>
              <a:buChar char="-"/>
            </a:pPr>
            <a:r>
              <a:rPr lang="zh-HK" sz="2500">
                <a:solidFill>
                  <a:schemeClr val="dk1"/>
                </a:solidFill>
                <a:latin typeface="Calibri"/>
                <a:ea typeface="Calibri"/>
                <a:cs typeface="Calibri"/>
                <a:sym typeface="Calibri"/>
              </a:rPr>
              <a:t>I</a:t>
            </a:r>
            <a:r>
              <a:rPr lang="zh-HK" sz="2500">
                <a:solidFill>
                  <a:schemeClr val="dk1"/>
                </a:solidFill>
                <a:latin typeface="Calibri"/>
                <a:ea typeface="Calibri"/>
                <a:cs typeface="Calibri"/>
                <a:sym typeface="Calibri"/>
              </a:rPr>
              <a:t>t is essential to understand the requirements of various sentiment analysis approaches and</a:t>
            </a:r>
            <a:r>
              <a:rPr b="1" lang="zh-HK" sz="2500">
                <a:solidFill>
                  <a:schemeClr val="dk1"/>
                </a:solidFill>
                <a:latin typeface="Calibri"/>
                <a:ea typeface="Calibri"/>
                <a:cs typeface="Calibri"/>
                <a:sym typeface="Calibri"/>
              </a:rPr>
              <a:t> select the appropriate text preprocessing techniques</a:t>
            </a:r>
            <a:r>
              <a:rPr lang="zh-HK" sz="2500">
                <a:solidFill>
                  <a:schemeClr val="dk1"/>
                </a:solidFill>
                <a:latin typeface="Calibri"/>
                <a:ea typeface="Calibri"/>
                <a:cs typeface="Calibri"/>
                <a:sym typeface="Calibri"/>
              </a:rPr>
              <a:t>.</a:t>
            </a:r>
            <a:endParaRPr sz="2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2500">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2500"/>
              <a:buFont typeface="Calibri"/>
              <a:buChar char="-"/>
            </a:pPr>
            <a:r>
              <a:rPr lang="zh-HK" sz="2500">
                <a:solidFill>
                  <a:schemeClr val="dk1"/>
                </a:solidFill>
                <a:latin typeface="Calibri"/>
                <a:ea typeface="Calibri"/>
                <a:cs typeface="Calibri"/>
                <a:sym typeface="Calibri"/>
              </a:rPr>
              <a:t>RoBERTa has better peformance in our dataset </a:t>
            </a:r>
            <a:endParaRPr sz="2500">
              <a:solidFill>
                <a:schemeClr val="dk1"/>
              </a:solidFill>
              <a:latin typeface="Calibri"/>
              <a:ea typeface="Calibri"/>
              <a:cs typeface="Calibri"/>
              <a:sym typeface="Calibri"/>
            </a:endParaRPr>
          </a:p>
        </p:txBody>
      </p:sp>
      <p:pic>
        <p:nvPicPr>
          <p:cNvPr id="593" name="Google Shape;593;p53"/>
          <p:cNvPicPr preferRelativeResize="0"/>
          <p:nvPr/>
        </p:nvPicPr>
        <p:blipFill rotWithShape="1">
          <a:blip r:embed="rId3">
            <a:alphaModFix/>
          </a:blip>
          <a:srcRect b="0" l="0" r="0" t="0"/>
          <a:stretch/>
        </p:blipFill>
        <p:spPr>
          <a:xfrm>
            <a:off x="9553433" y="5278148"/>
            <a:ext cx="1984295" cy="116934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6"/>
          <p:cNvSpPr txBox="1"/>
          <p:nvPr>
            <p:ph type="title"/>
          </p:nvPr>
        </p:nvSpPr>
        <p:spPr>
          <a:xfrm>
            <a:off x="589672" y="-38669"/>
            <a:ext cx="11928900" cy="1325700"/>
          </a:xfrm>
          <a:prstGeom prst="rect">
            <a:avLst/>
          </a:prstGeom>
          <a:noFill/>
          <a:ln>
            <a:noFill/>
          </a:ln>
          <a:effectLst>
            <a:outerShdw blurRad="44450" algn="ctr" dir="5400000" dist="27940">
              <a:srgbClr val="000000">
                <a:alpha val="31764"/>
              </a:srgbClr>
            </a:outerShdw>
          </a:effectLst>
        </p:spPr>
        <p:txBody>
          <a:bodyPr anchorCtr="0" anchor="ctr" bIns="45700" lIns="91425" spcFirstLastPara="1" rIns="91425" wrap="square" tIns="45700">
            <a:normAutofit/>
          </a:bodyPr>
          <a:lstStyle/>
          <a:p>
            <a:pPr indent="-171450" lvl="0" marL="171450" rtl="0" algn="l">
              <a:spcBef>
                <a:spcPts val="0"/>
              </a:spcBef>
              <a:spcAft>
                <a:spcPts val="0"/>
              </a:spcAft>
              <a:buClr>
                <a:srgbClr val="184037"/>
              </a:buClr>
              <a:buSzPts val="3000"/>
              <a:buFont typeface="Arial"/>
              <a:buNone/>
            </a:pPr>
            <a:r>
              <a:rPr b="1" lang="zh-HK" sz="5000"/>
              <a:t>Scraping of Product Information</a:t>
            </a:r>
            <a:endParaRPr sz="3200"/>
          </a:p>
        </p:txBody>
      </p:sp>
      <p:pic>
        <p:nvPicPr>
          <p:cNvPr id="147" name="Google Shape;147;p6"/>
          <p:cNvPicPr preferRelativeResize="0"/>
          <p:nvPr/>
        </p:nvPicPr>
        <p:blipFill rotWithShape="1">
          <a:blip r:embed="rId3">
            <a:alphaModFix/>
          </a:blip>
          <a:srcRect b="0" l="0" r="0" t="0"/>
          <a:stretch/>
        </p:blipFill>
        <p:spPr>
          <a:xfrm>
            <a:off x="589684" y="1447006"/>
            <a:ext cx="9992925" cy="2421125"/>
          </a:xfrm>
          <a:prstGeom prst="rect">
            <a:avLst/>
          </a:prstGeom>
          <a:noFill/>
          <a:ln>
            <a:noFill/>
          </a:ln>
        </p:spPr>
      </p:pic>
      <p:cxnSp>
        <p:nvCxnSpPr>
          <p:cNvPr id="148" name="Google Shape;148;p6"/>
          <p:cNvCxnSpPr/>
          <p:nvPr/>
        </p:nvCxnSpPr>
        <p:spPr>
          <a:xfrm>
            <a:off x="5540189" y="2790498"/>
            <a:ext cx="5042420" cy="0"/>
          </a:xfrm>
          <a:prstGeom prst="straightConnector1">
            <a:avLst/>
          </a:prstGeom>
          <a:noFill/>
          <a:ln cap="flat" cmpd="sng" w="57150">
            <a:solidFill>
              <a:srgbClr val="FF0000"/>
            </a:solidFill>
            <a:prstDash val="solid"/>
            <a:round/>
            <a:headEnd len="sm" w="sm" type="none"/>
            <a:tailEnd len="sm" w="sm" type="none"/>
          </a:ln>
        </p:spPr>
      </p:cxnSp>
      <p:cxnSp>
        <p:nvCxnSpPr>
          <p:cNvPr id="149" name="Google Shape;149;p6"/>
          <p:cNvCxnSpPr/>
          <p:nvPr/>
        </p:nvCxnSpPr>
        <p:spPr>
          <a:xfrm>
            <a:off x="619565" y="1781969"/>
            <a:ext cx="2638424" cy="0"/>
          </a:xfrm>
          <a:prstGeom prst="straightConnector1">
            <a:avLst/>
          </a:prstGeom>
          <a:noFill/>
          <a:ln cap="flat" cmpd="sng" w="57150">
            <a:solidFill>
              <a:srgbClr val="FF0000"/>
            </a:solidFill>
            <a:prstDash val="solid"/>
            <a:round/>
            <a:headEnd len="sm" w="sm" type="none"/>
            <a:tailEnd len="sm" w="sm" type="none"/>
          </a:ln>
        </p:spPr>
      </p:cxnSp>
      <p:pic>
        <p:nvPicPr>
          <p:cNvPr id="150" name="Google Shape;150;p6"/>
          <p:cNvPicPr preferRelativeResize="0"/>
          <p:nvPr/>
        </p:nvPicPr>
        <p:blipFill rotWithShape="1">
          <a:blip r:embed="rId4">
            <a:alphaModFix/>
          </a:blip>
          <a:srcRect b="0" l="0" r="0" t="0"/>
          <a:stretch/>
        </p:blipFill>
        <p:spPr>
          <a:xfrm>
            <a:off x="854635" y="3952034"/>
            <a:ext cx="6759388" cy="2905966"/>
          </a:xfrm>
          <a:prstGeom prst="rect">
            <a:avLst/>
          </a:prstGeom>
          <a:noFill/>
          <a:ln>
            <a:noFill/>
          </a:ln>
        </p:spPr>
      </p:pic>
      <p:sp>
        <p:nvSpPr>
          <p:cNvPr id="151" name="Google Shape;151;p6"/>
          <p:cNvSpPr/>
          <p:nvPr/>
        </p:nvSpPr>
        <p:spPr>
          <a:xfrm>
            <a:off x="2946399" y="3952033"/>
            <a:ext cx="3113743" cy="78374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2" name="Google Shape;152;p6"/>
          <p:cNvSpPr/>
          <p:nvPr/>
        </p:nvSpPr>
        <p:spPr>
          <a:xfrm>
            <a:off x="2946400" y="5410994"/>
            <a:ext cx="1368612" cy="1447006"/>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3" name="Google Shape;153;p6"/>
          <p:cNvSpPr/>
          <p:nvPr/>
        </p:nvSpPr>
        <p:spPr>
          <a:xfrm>
            <a:off x="6131858" y="4000547"/>
            <a:ext cx="1482165" cy="4064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154" name="Google Shape;154;p6"/>
          <p:cNvCxnSpPr/>
          <p:nvPr/>
        </p:nvCxnSpPr>
        <p:spPr>
          <a:xfrm>
            <a:off x="8864221" y="3565277"/>
            <a:ext cx="1602382" cy="0"/>
          </a:xfrm>
          <a:prstGeom prst="straightConnector1">
            <a:avLst/>
          </a:prstGeom>
          <a:noFill/>
          <a:ln cap="flat" cmpd="sng" w="57150">
            <a:solidFill>
              <a:srgbClr val="FF0000"/>
            </a:solidFill>
            <a:prstDash val="solid"/>
            <a:round/>
            <a:headEnd len="sm" w="sm" type="none"/>
            <a:tailEnd len="sm" w="sm" type="none"/>
          </a:ln>
        </p:spPr>
      </p:cxnSp>
      <p:sp>
        <p:nvSpPr>
          <p:cNvPr id="155" name="Google Shape;155;p6"/>
          <p:cNvSpPr txBox="1"/>
          <p:nvPr/>
        </p:nvSpPr>
        <p:spPr>
          <a:xfrm>
            <a:off x="589687" y="907175"/>
            <a:ext cx="56931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HK" sz="2500">
                <a:solidFill>
                  <a:schemeClr val="dk1"/>
                </a:solidFill>
                <a:latin typeface="Calibri"/>
                <a:ea typeface="Calibri"/>
                <a:cs typeface="Calibri"/>
                <a:sym typeface="Calibri"/>
              </a:rPr>
              <a:t>Tools:  </a:t>
            </a:r>
            <a:r>
              <a:rPr b="1" lang="zh-HK" sz="2500">
                <a:solidFill>
                  <a:schemeClr val="dk1"/>
                </a:solidFill>
                <a:latin typeface="Calibri"/>
                <a:ea typeface="Calibri"/>
                <a:cs typeface="Calibri"/>
                <a:sym typeface="Calibri"/>
              </a:rPr>
              <a:t>Selenium</a:t>
            </a:r>
            <a:r>
              <a:rPr lang="zh-HK" sz="2500">
                <a:solidFill>
                  <a:schemeClr val="dk1"/>
                </a:solidFill>
                <a:latin typeface="Calibri"/>
                <a:ea typeface="Calibri"/>
                <a:cs typeface="Calibri"/>
                <a:sym typeface="Calibri"/>
              </a:rPr>
              <a:t> and </a:t>
            </a:r>
            <a:r>
              <a:rPr b="1" lang="zh-HK" sz="2500">
                <a:solidFill>
                  <a:schemeClr val="dk1"/>
                </a:solidFill>
                <a:latin typeface="Calibri"/>
                <a:ea typeface="Calibri"/>
                <a:cs typeface="Calibri"/>
                <a:sym typeface="Calibri"/>
              </a:rPr>
              <a:t>BeautifulSoup</a:t>
            </a:r>
            <a:endParaRPr/>
          </a:p>
        </p:txBody>
      </p:sp>
      <p:sp>
        <p:nvSpPr>
          <p:cNvPr id="156" name="Google Shape;156;p6"/>
          <p:cNvSpPr txBox="1"/>
          <p:nvPr/>
        </p:nvSpPr>
        <p:spPr>
          <a:xfrm>
            <a:off x="7613650" y="4028100"/>
            <a:ext cx="4619700" cy="1677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HK" sz="2800">
                <a:solidFill>
                  <a:schemeClr val="dk1"/>
                </a:solidFill>
                <a:latin typeface="Calibri"/>
                <a:ea typeface="Calibri"/>
                <a:cs typeface="Calibri"/>
                <a:sym typeface="Calibri"/>
              </a:rPr>
              <a:t>Process</a:t>
            </a:r>
            <a:r>
              <a:rPr lang="zh-HK" sz="2800">
                <a:solidFill>
                  <a:schemeClr val="dk1"/>
                </a:solidFill>
                <a:latin typeface="Calibri"/>
                <a:ea typeface="Calibri"/>
                <a:cs typeface="Calibri"/>
                <a:sym typeface="Calibri"/>
              </a:rPr>
              <a:t>: </a:t>
            </a:r>
            <a:endParaRPr sz="1700">
              <a:solidFill>
                <a:schemeClr val="dk1"/>
              </a:solidFill>
            </a:endParaRPr>
          </a:p>
          <a:p>
            <a:pPr indent="-146050" lvl="0" marL="0" rtl="0" algn="l">
              <a:spcBef>
                <a:spcPts val="0"/>
              </a:spcBef>
              <a:spcAft>
                <a:spcPts val="0"/>
              </a:spcAft>
              <a:buClr>
                <a:schemeClr val="dk1"/>
              </a:buClr>
              <a:buSzPts val="2300"/>
              <a:buChar char="•"/>
            </a:pPr>
            <a:r>
              <a:rPr lang="zh-HK" sz="2300">
                <a:solidFill>
                  <a:schemeClr val="dk1"/>
                </a:solidFill>
                <a:latin typeface="Calibri"/>
                <a:ea typeface="Calibri"/>
                <a:cs typeface="Calibri"/>
                <a:sym typeface="Calibri"/>
              </a:rPr>
              <a:t>Defined a function to scrape data </a:t>
            </a:r>
            <a:r>
              <a:rPr lang="zh-HK" sz="2300">
                <a:solidFill>
                  <a:schemeClr val="dk1"/>
                </a:solidFill>
                <a:latin typeface="Calibri"/>
                <a:ea typeface="Calibri"/>
                <a:cs typeface="Calibri"/>
                <a:sym typeface="Calibri"/>
              </a:rPr>
              <a:t>from </a:t>
            </a:r>
            <a:r>
              <a:rPr lang="zh-HK" sz="2300">
                <a:solidFill>
                  <a:schemeClr val="dk1"/>
                </a:solidFill>
                <a:latin typeface="Calibri"/>
                <a:ea typeface="Calibri"/>
                <a:cs typeface="Calibri"/>
                <a:sym typeface="Calibri"/>
              </a:rPr>
              <a:t>a </a:t>
            </a:r>
            <a:r>
              <a:rPr lang="zh-HK" sz="2300">
                <a:solidFill>
                  <a:schemeClr val="dk1"/>
                </a:solidFill>
                <a:latin typeface="Calibri"/>
                <a:ea typeface="Calibri"/>
                <a:cs typeface="Calibri"/>
                <a:sym typeface="Calibri"/>
              </a:rPr>
              <a:t>product page</a:t>
            </a:r>
            <a:r>
              <a:rPr b="1" lang="zh-HK" sz="2300">
                <a:solidFill>
                  <a:schemeClr val="dk1"/>
                </a:solidFill>
                <a:latin typeface="Calibri"/>
                <a:ea typeface="Calibri"/>
                <a:cs typeface="Calibri"/>
                <a:sym typeface="Calibri"/>
              </a:rPr>
              <a:t> </a:t>
            </a:r>
            <a:r>
              <a:rPr lang="zh-HK" sz="2300">
                <a:solidFill>
                  <a:schemeClr val="dk1"/>
                </a:solidFill>
                <a:latin typeface="Calibri"/>
                <a:ea typeface="Calibri"/>
                <a:cs typeface="Calibri"/>
                <a:sym typeface="Calibri"/>
              </a:rPr>
              <a:t>at each iteration</a:t>
            </a:r>
            <a:endParaRPr sz="1700">
              <a:solidFill>
                <a:schemeClr val="dk1"/>
              </a:solidFill>
            </a:endParaRPr>
          </a:p>
          <a:p>
            <a:pPr indent="-146050" lvl="0" marL="0" rtl="0" algn="l">
              <a:spcBef>
                <a:spcPts val="0"/>
              </a:spcBef>
              <a:spcAft>
                <a:spcPts val="0"/>
              </a:spcAft>
              <a:buClr>
                <a:schemeClr val="dk1"/>
              </a:buClr>
              <a:buSzPts val="2300"/>
              <a:buChar char="•"/>
            </a:pPr>
            <a:r>
              <a:rPr lang="zh-HK" sz="2300">
                <a:solidFill>
                  <a:schemeClr val="dk1"/>
                </a:solidFill>
                <a:latin typeface="Calibri"/>
                <a:ea typeface="Calibri"/>
                <a:cs typeface="Calibri"/>
                <a:sym typeface="Calibri"/>
              </a:rPr>
              <a:t>Saved the scraped data into a CSV file</a:t>
            </a:r>
            <a:endParaRPr sz="1700">
              <a:solidFill>
                <a:schemeClr val="dk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9"/>
          <p:cNvSpPr txBox="1"/>
          <p:nvPr>
            <p:ph type="ctrTitle"/>
          </p:nvPr>
        </p:nvSpPr>
        <p:spPr>
          <a:xfrm>
            <a:off x="479376" y="637277"/>
            <a:ext cx="9144000" cy="708000"/>
          </a:xfrm>
          <a:prstGeom prst="rect">
            <a:avLst/>
          </a:prstGeom>
          <a:noFill/>
          <a:ln>
            <a:noFill/>
          </a:ln>
          <a:effectLst>
            <a:outerShdw blurRad="44450" algn="ctr" dir="5400000" dist="27940">
              <a:srgbClr val="000000">
                <a:alpha val="30588"/>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solidFill>
                  <a:srgbClr val="1A1A1A"/>
                </a:solidFill>
              </a:rPr>
              <a:t>Limitations &amp; Challenges</a:t>
            </a:r>
            <a:endParaRPr sz="5000">
              <a:latin typeface="Calibri"/>
              <a:ea typeface="Calibri"/>
              <a:cs typeface="Calibri"/>
              <a:sym typeface="Calibri"/>
            </a:endParaRPr>
          </a:p>
        </p:txBody>
      </p:sp>
      <p:sp>
        <p:nvSpPr>
          <p:cNvPr id="599" name="Google Shape;599;p9"/>
          <p:cNvSpPr txBox="1"/>
          <p:nvPr>
            <p:ph idx="1" type="subTitle"/>
          </p:nvPr>
        </p:nvSpPr>
        <p:spPr>
          <a:xfrm>
            <a:off x="479376" y="1560867"/>
            <a:ext cx="10801200" cy="5040560"/>
          </a:xfrm>
          <a:prstGeom prst="rect">
            <a:avLst/>
          </a:prstGeom>
          <a:noFill/>
          <a:ln>
            <a:noFill/>
          </a:ln>
        </p:spPr>
        <p:txBody>
          <a:bodyPr anchorCtr="0" anchor="t" bIns="45700" lIns="91425" spcFirstLastPara="1" rIns="91425" wrap="square" tIns="45700">
            <a:normAutofit lnSpcReduction="10000"/>
          </a:bodyPr>
          <a:lstStyle/>
          <a:p>
            <a:pPr indent="-406400" lvl="0" marL="457200" rtl="0" algn="l">
              <a:lnSpc>
                <a:spcPct val="90000"/>
              </a:lnSpc>
              <a:spcBef>
                <a:spcPts val="1000"/>
              </a:spcBef>
              <a:spcAft>
                <a:spcPts val="0"/>
              </a:spcAft>
              <a:buSzPts val="2400"/>
              <a:buFont typeface="Noto Sans Symbols"/>
              <a:buChar char="◆"/>
            </a:pPr>
            <a:r>
              <a:rPr lang="zh-HK" sz="2500" u="sng">
                <a:latin typeface="Calibri"/>
                <a:ea typeface="Calibri"/>
                <a:cs typeface="Calibri"/>
                <a:sym typeface="Calibri"/>
              </a:rPr>
              <a:t>Limitations</a:t>
            </a:r>
            <a:endParaRPr sz="2500" u="sng">
              <a:latin typeface="Calibri"/>
              <a:ea typeface="Calibri"/>
              <a:cs typeface="Calibri"/>
              <a:sym typeface="Calibri"/>
            </a:endParaRPr>
          </a:p>
          <a:p>
            <a:pPr indent="-406400" lvl="0" marL="457200" rtl="0" algn="l">
              <a:lnSpc>
                <a:spcPct val="90000"/>
              </a:lnSpc>
              <a:spcBef>
                <a:spcPts val="1000"/>
              </a:spcBef>
              <a:spcAft>
                <a:spcPts val="0"/>
              </a:spcAft>
              <a:buSzPts val="2400"/>
              <a:buFont typeface="Arial"/>
              <a:buAutoNum type="arabicPeriod"/>
            </a:pPr>
            <a:r>
              <a:rPr lang="zh-HK" sz="2500">
                <a:latin typeface="Calibri"/>
                <a:ea typeface="Calibri"/>
                <a:cs typeface="Calibri"/>
                <a:sym typeface="Calibri"/>
              </a:rPr>
              <a:t>Less </a:t>
            </a:r>
            <a:r>
              <a:rPr b="0" i="0" lang="zh-HK" sz="2500">
                <a:latin typeface="Calibri"/>
                <a:ea typeface="Calibri"/>
                <a:cs typeface="Calibri"/>
                <a:sym typeface="Calibri"/>
              </a:rPr>
              <a:t>key information </a:t>
            </a:r>
            <a:r>
              <a:rPr lang="zh-HK" sz="2500">
                <a:latin typeface="Calibri"/>
                <a:ea typeface="Calibri"/>
                <a:cs typeface="Calibri"/>
                <a:sym typeface="Calibri"/>
              </a:rPr>
              <a:t>available</a:t>
            </a:r>
            <a:r>
              <a:rPr b="0" i="0" lang="zh-HK" sz="2500">
                <a:latin typeface="Calibri"/>
                <a:ea typeface="Calibri"/>
                <a:cs typeface="Calibri"/>
                <a:sym typeface="Calibri"/>
              </a:rPr>
              <a:t> </a:t>
            </a:r>
            <a:endParaRPr sz="2500">
              <a:latin typeface="Calibri"/>
              <a:ea typeface="Calibri"/>
              <a:cs typeface="Calibri"/>
              <a:sym typeface="Calibri"/>
            </a:endParaRPr>
          </a:p>
          <a:p>
            <a:pPr indent="0" lvl="0" marL="50800" rtl="0" algn="l">
              <a:lnSpc>
                <a:spcPct val="90000"/>
              </a:lnSpc>
              <a:spcBef>
                <a:spcPts val="1000"/>
              </a:spcBef>
              <a:spcAft>
                <a:spcPts val="0"/>
              </a:spcAft>
              <a:buSzPts val="2400"/>
              <a:buNone/>
            </a:pPr>
            <a:r>
              <a:rPr lang="zh-HK">
                <a:latin typeface="MingLiu"/>
                <a:ea typeface="MingLiu"/>
                <a:cs typeface="MingLiu"/>
                <a:sym typeface="MingLiu"/>
              </a:rPr>
              <a:t>  ˙ </a:t>
            </a:r>
            <a:r>
              <a:rPr b="0" i="0" lang="zh-HK" sz="2000">
                <a:latin typeface="Calibri"/>
                <a:ea typeface="Calibri"/>
                <a:cs typeface="Calibri"/>
                <a:sym typeface="Calibri"/>
              </a:rPr>
              <a:t>such as repeat purchases and customer loyalty metrics</a:t>
            </a:r>
            <a:endParaRPr sz="2000"/>
          </a:p>
          <a:p>
            <a:pPr indent="-406400" lvl="0" marL="457200" rtl="0" algn="l">
              <a:spcBef>
                <a:spcPts val="1000"/>
              </a:spcBef>
              <a:spcAft>
                <a:spcPts val="0"/>
              </a:spcAft>
              <a:buSzPts val="2400"/>
              <a:buAutoNum type="arabicPeriod"/>
            </a:pPr>
            <a:r>
              <a:rPr lang="zh-HK" sz="2500"/>
              <a:t>Imbalanced distribution of ratings, heavily skewed towards high ratings</a:t>
            </a:r>
            <a:endParaRPr sz="2500"/>
          </a:p>
          <a:p>
            <a:pPr indent="0" lvl="0" marL="50800" rtl="0" algn="l">
              <a:spcBef>
                <a:spcPts val="1000"/>
              </a:spcBef>
              <a:spcAft>
                <a:spcPts val="0"/>
              </a:spcAft>
              <a:buSzPts val="2400"/>
              <a:buNone/>
            </a:pPr>
            <a:r>
              <a:rPr lang="zh-HK">
                <a:latin typeface="MingLiu"/>
                <a:ea typeface="MingLiu"/>
                <a:cs typeface="MingLiu"/>
                <a:sym typeface="MingLiu"/>
              </a:rPr>
              <a:t>  ˙ </a:t>
            </a:r>
            <a:r>
              <a:rPr lang="zh-HK" sz="2000"/>
              <a:t>hinders the development of robust models for machine learning applications</a:t>
            </a:r>
            <a:endParaRPr sz="2000"/>
          </a:p>
          <a:p>
            <a:pPr indent="-254000" lvl="0" marL="457200" rtl="0" algn="l">
              <a:lnSpc>
                <a:spcPct val="90000"/>
              </a:lnSpc>
              <a:spcBef>
                <a:spcPts val="1000"/>
              </a:spcBef>
              <a:spcAft>
                <a:spcPts val="0"/>
              </a:spcAft>
              <a:buSzPts val="2400"/>
              <a:buFont typeface="Arial"/>
              <a:buNone/>
            </a:pPr>
            <a:r>
              <a:t/>
            </a:r>
            <a:endParaRPr/>
          </a:p>
          <a:p>
            <a:pPr indent="-406400" lvl="0" marL="457200" rtl="0" algn="l">
              <a:lnSpc>
                <a:spcPct val="90000"/>
              </a:lnSpc>
              <a:spcBef>
                <a:spcPts val="1000"/>
              </a:spcBef>
              <a:spcAft>
                <a:spcPts val="0"/>
              </a:spcAft>
              <a:buSzPts val="2400"/>
              <a:buFont typeface="Noto Sans Symbols"/>
              <a:buChar char="◆"/>
            </a:pPr>
            <a:r>
              <a:rPr lang="zh-HK" sz="2500" u="sng"/>
              <a:t>Challenges</a:t>
            </a:r>
            <a:endParaRPr sz="2500" u="sng"/>
          </a:p>
          <a:p>
            <a:pPr indent="-406400" lvl="0" marL="457200" rtl="0" algn="l">
              <a:lnSpc>
                <a:spcPct val="90000"/>
              </a:lnSpc>
              <a:spcBef>
                <a:spcPts val="1000"/>
              </a:spcBef>
              <a:spcAft>
                <a:spcPts val="0"/>
              </a:spcAft>
              <a:buSzPts val="2400"/>
              <a:buFont typeface="Arial"/>
              <a:buAutoNum type="arabicPeriod"/>
            </a:pPr>
            <a:r>
              <a:rPr lang="zh-HK" sz="2500"/>
              <a:t> Web scrapings</a:t>
            </a:r>
            <a:endParaRPr/>
          </a:p>
          <a:p>
            <a:pPr indent="0" lvl="0" marL="50800" rtl="0" algn="l">
              <a:lnSpc>
                <a:spcPct val="90000"/>
              </a:lnSpc>
              <a:spcBef>
                <a:spcPts val="1000"/>
              </a:spcBef>
              <a:spcAft>
                <a:spcPts val="0"/>
              </a:spcAft>
              <a:buSzPts val="2400"/>
              <a:buNone/>
            </a:pPr>
            <a:r>
              <a:rPr lang="zh-HK">
                <a:latin typeface="MingLiu"/>
                <a:ea typeface="MingLiu"/>
                <a:cs typeface="MingLiu"/>
                <a:sym typeface="MingLiu"/>
              </a:rPr>
              <a:t>  ˙ </a:t>
            </a:r>
            <a:r>
              <a:rPr lang="zh-HK" sz="2000"/>
              <a:t>n</a:t>
            </a:r>
            <a:r>
              <a:rPr lang="zh-HK" sz="2000">
                <a:latin typeface="Calibri"/>
                <a:ea typeface="Calibri"/>
                <a:cs typeface="Calibri"/>
                <a:sym typeface="Calibri"/>
              </a:rPr>
              <a:t>eed to use </a:t>
            </a:r>
            <a:r>
              <a:rPr b="0" i="0" lang="zh-HK" sz="2000">
                <a:latin typeface="Calibri"/>
                <a:ea typeface="Calibri"/>
                <a:cs typeface="Calibri"/>
                <a:sym typeface="Calibri"/>
              </a:rPr>
              <a:t>various</a:t>
            </a:r>
            <a:r>
              <a:rPr lang="zh-HK" sz="2000">
                <a:latin typeface="Calibri"/>
                <a:ea typeface="Calibri"/>
                <a:cs typeface="Calibri"/>
                <a:sym typeface="Calibri"/>
              </a:rPr>
              <a:t> methods to break through anti-crawler measures on the iHerb website</a:t>
            </a:r>
            <a:endParaRPr/>
          </a:p>
          <a:p>
            <a:pPr indent="0" lvl="0" marL="50800" rtl="0" algn="l">
              <a:lnSpc>
                <a:spcPct val="90000"/>
              </a:lnSpc>
              <a:spcBef>
                <a:spcPts val="1000"/>
              </a:spcBef>
              <a:spcAft>
                <a:spcPts val="0"/>
              </a:spcAft>
              <a:buSzPts val="2400"/>
              <a:buNone/>
            </a:pPr>
            <a:r>
              <a:rPr lang="zh-HK" sz="2500"/>
              <a:t>2.   Dataset selection</a:t>
            </a:r>
            <a:endParaRPr sz="2500"/>
          </a:p>
          <a:p>
            <a:pPr indent="0" lvl="0" marL="0" rtl="0" algn="l">
              <a:lnSpc>
                <a:spcPct val="90000"/>
              </a:lnSpc>
              <a:spcBef>
                <a:spcPts val="800"/>
              </a:spcBef>
              <a:spcAft>
                <a:spcPts val="0"/>
              </a:spcAft>
              <a:buClr>
                <a:schemeClr val="dk1"/>
              </a:buClr>
              <a:buSzPts val="2595"/>
              <a:buNone/>
            </a:pPr>
            <a:r>
              <a:rPr lang="zh-HK" sz="2800">
                <a:latin typeface="MingLiu"/>
                <a:ea typeface="MingLiu"/>
                <a:cs typeface="MingLiu"/>
                <a:sym typeface="MingLiu"/>
              </a:rPr>
              <a:t>  </a:t>
            </a:r>
            <a:r>
              <a:rPr lang="zh-HK">
                <a:latin typeface="MingLiu"/>
                <a:ea typeface="MingLiu"/>
                <a:cs typeface="MingLiu"/>
                <a:sym typeface="MingLiu"/>
              </a:rPr>
              <a:t>˙ </a:t>
            </a:r>
            <a:r>
              <a:rPr lang="zh-HK" sz="2000">
                <a:solidFill>
                  <a:srgbClr val="000000"/>
                </a:solidFill>
              </a:rPr>
              <a:t>i</a:t>
            </a:r>
            <a:r>
              <a:rPr b="0" i="0" lang="zh-HK" sz="2000" u="none" strike="noStrike">
                <a:solidFill>
                  <a:srgbClr val="000000"/>
                </a:solidFill>
                <a:latin typeface="Calibri"/>
                <a:ea typeface="Calibri"/>
                <a:cs typeface="Calibri"/>
                <a:sym typeface="Calibri"/>
              </a:rPr>
              <a:t>nitially had </a:t>
            </a:r>
            <a:r>
              <a:rPr lang="zh-HK" sz="2000">
                <a:solidFill>
                  <a:srgbClr val="000000"/>
                </a:solidFill>
              </a:rPr>
              <a:t>different </a:t>
            </a:r>
            <a:r>
              <a:rPr b="0" i="0" lang="zh-HK" sz="2000" u="none" strike="noStrike">
                <a:solidFill>
                  <a:srgbClr val="000000"/>
                </a:solidFill>
                <a:latin typeface="Calibri"/>
                <a:ea typeface="Calibri"/>
                <a:cs typeface="Calibri"/>
                <a:sym typeface="Calibri"/>
              </a:rPr>
              <a:t> opinions on the theme, leading to delays due to an overload of ideas</a:t>
            </a:r>
            <a:endParaRPr sz="2000">
              <a:latin typeface="Calibri"/>
              <a:ea typeface="Calibri"/>
              <a:cs typeface="Calibri"/>
              <a:sym typeface="Calibri"/>
            </a:endParaRPr>
          </a:p>
        </p:txBody>
      </p:sp>
      <p:pic>
        <p:nvPicPr>
          <p:cNvPr descr="A line art of a few objects&#10;&#10;Description automatically generated with medium confidence" id="600" name="Google Shape;600;p9"/>
          <p:cNvPicPr preferRelativeResize="0"/>
          <p:nvPr/>
        </p:nvPicPr>
        <p:blipFill rotWithShape="1">
          <a:blip r:embed="rId3">
            <a:alphaModFix/>
          </a:blip>
          <a:srcRect b="0" l="0" r="0" t="0"/>
          <a:stretch/>
        </p:blipFill>
        <p:spPr>
          <a:xfrm>
            <a:off x="8848715" y="441796"/>
            <a:ext cx="2671896" cy="189088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10"/>
          <p:cNvSpPr txBox="1"/>
          <p:nvPr>
            <p:ph type="ctrTitle"/>
          </p:nvPr>
        </p:nvSpPr>
        <p:spPr>
          <a:xfrm>
            <a:off x="488861" y="680617"/>
            <a:ext cx="9144000" cy="848700"/>
          </a:xfrm>
          <a:prstGeom prst="rect">
            <a:avLst/>
          </a:prstGeom>
          <a:noFill/>
          <a:ln>
            <a:noFill/>
          </a:ln>
          <a:effectLst>
            <a:outerShdw blurRad="44450" algn="ctr" dir="5400000" dist="27940">
              <a:srgbClr val="000000">
                <a:alpha val="30588"/>
              </a:srgbClr>
            </a:outerShdw>
          </a:effectLst>
        </p:spPr>
        <p:txBody>
          <a:bodyPr anchorCtr="0" anchor="b" bIns="45700" lIns="91425" spcFirstLastPara="1" rIns="91425" wrap="square" tIns="45700">
            <a:normAutofit fontScale="90000"/>
          </a:bodyPr>
          <a:lstStyle/>
          <a:p>
            <a:pPr indent="0" lvl="0" marL="0" rtl="0" algn="l">
              <a:lnSpc>
                <a:spcPct val="115000"/>
              </a:lnSpc>
              <a:spcBef>
                <a:spcPts val="1200"/>
              </a:spcBef>
              <a:spcAft>
                <a:spcPts val="0"/>
              </a:spcAft>
              <a:buClr>
                <a:schemeClr val="dk1"/>
              </a:buClr>
              <a:buSzPct val="30554"/>
              <a:buFont typeface="Arial"/>
              <a:buNone/>
            </a:pPr>
            <a:r>
              <a:t/>
            </a:r>
            <a:endParaRPr b="1" sz="3600">
              <a:latin typeface="Arial"/>
              <a:ea typeface="Arial"/>
              <a:cs typeface="Arial"/>
              <a:sym typeface="Arial"/>
            </a:endParaRPr>
          </a:p>
          <a:p>
            <a:pPr indent="0" lvl="0" marL="0" rtl="0" algn="l">
              <a:lnSpc>
                <a:spcPct val="115000"/>
              </a:lnSpc>
              <a:spcBef>
                <a:spcPts val="1200"/>
              </a:spcBef>
              <a:spcAft>
                <a:spcPts val="1200"/>
              </a:spcAft>
              <a:buClr>
                <a:schemeClr val="dk1"/>
              </a:buClr>
              <a:buSzPct val="30555"/>
              <a:buFont typeface="Arial"/>
              <a:buNone/>
            </a:pPr>
            <a:r>
              <a:rPr b="1" lang="zh-HK" sz="5600">
                <a:latin typeface="Calibri"/>
                <a:ea typeface="Calibri"/>
                <a:cs typeface="Calibri"/>
                <a:sym typeface="Calibri"/>
              </a:rPr>
              <a:t>Future Work</a:t>
            </a:r>
            <a:endParaRPr sz="5600">
              <a:latin typeface="Calibri"/>
              <a:ea typeface="Calibri"/>
              <a:cs typeface="Calibri"/>
              <a:sym typeface="Calibri"/>
            </a:endParaRPr>
          </a:p>
        </p:txBody>
      </p:sp>
      <p:sp>
        <p:nvSpPr>
          <p:cNvPr id="606" name="Google Shape;606;p10"/>
          <p:cNvSpPr txBox="1"/>
          <p:nvPr>
            <p:ph idx="1" type="subTitle"/>
          </p:nvPr>
        </p:nvSpPr>
        <p:spPr>
          <a:xfrm>
            <a:off x="-415625" y="1529329"/>
            <a:ext cx="11449200" cy="5127600"/>
          </a:xfrm>
          <a:prstGeom prst="rect">
            <a:avLst/>
          </a:prstGeom>
          <a:noFill/>
          <a:ln>
            <a:noFill/>
          </a:ln>
        </p:spPr>
        <p:txBody>
          <a:bodyPr anchorCtr="0" anchor="t" bIns="45700" lIns="91425" spcFirstLastPara="1" rIns="91425" wrap="square" tIns="45700">
            <a:normAutofit fontScale="77500" lnSpcReduction="20000"/>
          </a:bodyPr>
          <a:lstStyle/>
          <a:p>
            <a:pPr indent="-417194" lvl="2" marL="1371600" rtl="0" algn="l">
              <a:lnSpc>
                <a:spcPct val="115000"/>
              </a:lnSpc>
              <a:spcBef>
                <a:spcPts val="500"/>
              </a:spcBef>
              <a:spcAft>
                <a:spcPts val="0"/>
              </a:spcAft>
              <a:buClr>
                <a:schemeClr val="dk1"/>
              </a:buClr>
              <a:buSzPct val="100000"/>
              <a:buFont typeface="Noto Sans Symbols"/>
              <a:buChar char="■"/>
            </a:pPr>
            <a:r>
              <a:rPr lang="zh-HK" sz="2800"/>
              <a:t>A more comprehensive analysis</a:t>
            </a:r>
            <a:endParaRPr/>
          </a:p>
          <a:p>
            <a:pPr indent="0" lvl="2" marL="914400" rtl="0" algn="l">
              <a:lnSpc>
                <a:spcPct val="115000"/>
              </a:lnSpc>
              <a:spcBef>
                <a:spcPts val="500"/>
              </a:spcBef>
              <a:spcAft>
                <a:spcPts val="0"/>
              </a:spcAft>
              <a:buClr>
                <a:schemeClr val="dk1"/>
              </a:buClr>
              <a:buSzPct val="100000"/>
              <a:buNone/>
            </a:pPr>
            <a:r>
              <a:rPr lang="zh-HK" sz="2800">
                <a:latin typeface="Arial"/>
                <a:ea typeface="Arial"/>
                <a:cs typeface="Arial"/>
                <a:sym typeface="Arial"/>
              </a:rPr>
              <a:t>      - </a:t>
            </a:r>
            <a:r>
              <a:rPr b="0" i="0" lang="zh-HK" sz="2800">
                <a:latin typeface="Calibri"/>
                <a:ea typeface="Calibri"/>
                <a:cs typeface="Calibri"/>
                <a:sym typeface="Calibri"/>
              </a:rPr>
              <a:t>analyze lower-rated </a:t>
            </a:r>
            <a:r>
              <a:rPr lang="zh-HK" sz="2800">
                <a:latin typeface="Calibri"/>
                <a:ea typeface="Calibri"/>
                <a:cs typeface="Calibri"/>
                <a:sym typeface="Calibri"/>
              </a:rPr>
              <a:t>products (one-star and two-star)</a:t>
            </a:r>
            <a:endParaRPr sz="2800" u="none" strike="noStrike">
              <a:latin typeface="Calibri"/>
              <a:ea typeface="Calibri"/>
              <a:cs typeface="Calibri"/>
              <a:sym typeface="Calibri"/>
            </a:endParaRPr>
          </a:p>
          <a:p>
            <a:pPr indent="0" lvl="0" marL="1371600" rtl="0" algn="l">
              <a:lnSpc>
                <a:spcPct val="115000"/>
              </a:lnSpc>
              <a:spcBef>
                <a:spcPts val="500"/>
              </a:spcBef>
              <a:spcAft>
                <a:spcPts val="0"/>
              </a:spcAft>
              <a:buSzPct val="85714"/>
              <a:buNone/>
            </a:pPr>
            <a:r>
              <a:t/>
            </a:r>
            <a:endParaRPr sz="2800"/>
          </a:p>
          <a:p>
            <a:pPr indent="-417194" lvl="2" marL="1371600" rtl="0" algn="l">
              <a:lnSpc>
                <a:spcPct val="115000"/>
              </a:lnSpc>
              <a:spcBef>
                <a:spcPts val="500"/>
              </a:spcBef>
              <a:spcAft>
                <a:spcPts val="0"/>
              </a:spcAft>
              <a:buClr>
                <a:schemeClr val="dk1"/>
              </a:buClr>
              <a:buSzPct val="100000"/>
              <a:buFont typeface="Noto Sans Symbols"/>
              <a:buChar char="■"/>
            </a:pPr>
            <a:r>
              <a:rPr lang="zh-HK" sz="2800" u="none" strike="noStrike"/>
              <a:t>Year-over-year comparisons</a:t>
            </a:r>
            <a:endParaRPr/>
          </a:p>
          <a:p>
            <a:pPr indent="0" lvl="2" marL="914400" rtl="0" algn="l">
              <a:lnSpc>
                <a:spcPct val="115000"/>
              </a:lnSpc>
              <a:spcBef>
                <a:spcPts val="500"/>
              </a:spcBef>
              <a:spcAft>
                <a:spcPts val="0"/>
              </a:spcAft>
              <a:buClr>
                <a:schemeClr val="dk1"/>
              </a:buClr>
              <a:buSzPct val="100000"/>
              <a:buNone/>
            </a:pPr>
            <a:r>
              <a:rPr lang="zh-HK" sz="2800" u="none" strike="noStrike"/>
              <a:t>      - </a:t>
            </a:r>
            <a:r>
              <a:rPr lang="zh-HK" sz="2800">
                <a:latin typeface="Calibri"/>
                <a:ea typeface="Calibri"/>
                <a:cs typeface="Calibri"/>
                <a:sym typeface="Calibri"/>
              </a:rPr>
              <a:t>c</a:t>
            </a:r>
            <a:r>
              <a:rPr lang="zh-HK" sz="2800" u="none" strike="noStrike">
                <a:latin typeface="Calibri"/>
                <a:ea typeface="Calibri"/>
                <a:cs typeface="Calibri"/>
                <a:sym typeface="Calibri"/>
              </a:rPr>
              <a:t>omparison of sales of various brands in recent years</a:t>
            </a:r>
            <a:endParaRPr/>
          </a:p>
          <a:p>
            <a:pPr indent="0" lvl="2" marL="914400" rtl="0" algn="l">
              <a:lnSpc>
                <a:spcPct val="115000"/>
              </a:lnSpc>
              <a:spcBef>
                <a:spcPts val="500"/>
              </a:spcBef>
              <a:spcAft>
                <a:spcPts val="0"/>
              </a:spcAft>
              <a:buClr>
                <a:schemeClr val="dk1"/>
              </a:buClr>
              <a:buSzPct val="100000"/>
              <a:buNone/>
            </a:pPr>
            <a:r>
              <a:rPr lang="zh-HK" sz="2800">
                <a:latin typeface="Calibri"/>
                <a:ea typeface="Calibri"/>
                <a:cs typeface="Calibri"/>
                <a:sym typeface="Calibri"/>
              </a:rPr>
              <a:t>      - c</a:t>
            </a:r>
            <a:r>
              <a:rPr lang="zh-HK" sz="2800" u="none" strike="noStrike">
                <a:latin typeface="Calibri"/>
                <a:ea typeface="Calibri"/>
                <a:cs typeface="Calibri"/>
                <a:sym typeface="Calibri"/>
              </a:rPr>
              <a:t>hanges in best sellers </a:t>
            </a:r>
            <a:r>
              <a:rPr b="0" i="0" lang="zh-HK" sz="2800" u="none" cap="none" strike="noStrike">
                <a:solidFill>
                  <a:srgbClr val="000000"/>
                </a:solidFill>
                <a:latin typeface="Calibri"/>
                <a:ea typeface="Calibri"/>
                <a:cs typeface="Calibri"/>
                <a:sym typeface="Calibri"/>
              </a:rPr>
              <a:t>in recent years</a:t>
            </a:r>
            <a:endParaRPr b="0" i="0" sz="2800" u="none" cap="none" strike="noStrike">
              <a:solidFill>
                <a:srgbClr val="000000"/>
              </a:solidFill>
              <a:latin typeface="Calibri"/>
              <a:ea typeface="Calibri"/>
              <a:cs typeface="Calibri"/>
              <a:sym typeface="Calibri"/>
            </a:endParaRPr>
          </a:p>
          <a:p>
            <a:pPr indent="0" lvl="2" marL="914400" rtl="0" algn="l">
              <a:lnSpc>
                <a:spcPct val="115000"/>
              </a:lnSpc>
              <a:spcBef>
                <a:spcPts val="500"/>
              </a:spcBef>
              <a:spcAft>
                <a:spcPts val="0"/>
              </a:spcAft>
              <a:buClr>
                <a:schemeClr val="dk1"/>
              </a:buClr>
              <a:buSzPct val="100000"/>
              <a:buNone/>
            </a:pPr>
            <a:r>
              <a:t/>
            </a:r>
            <a:endParaRPr sz="2800">
              <a:solidFill>
                <a:srgbClr val="000000"/>
              </a:solidFill>
            </a:endParaRPr>
          </a:p>
          <a:p>
            <a:pPr indent="-417194" lvl="2" marL="1371600" rtl="0" algn="l">
              <a:lnSpc>
                <a:spcPct val="115000"/>
              </a:lnSpc>
              <a:spcBef>
                <a:spcPts val="500"/>
              </a:spcBef>
              <a:spcAft>
                <a:spcPts val="0"/>
              </a:spcAft>
              <a:buSzPct val="100000"/>
              <a:buFont typeface="Noto Sans Symbols"/>
              <a:buChar char="■"/>
            </a:pPr>
            <a:r>
              <a:rPr lang="zh-HK" sz="2800"/>
              <a:t>Create a customized list of stopwords to enhance sentiment analysis</a:t>
            </a:r>
            <a:endParaRPr sz="2800"/>
          </a:p>
          <a:p>
            <a:pPr indent="0" lvl="0" marL="914400" rtl="0" algn="l">
              <a:lnSpc>
                <a:spcPct val="115000"/>
              </a:lnSpc>
              <a:spcBef>
                <a:spcPts val="500"/>
              </a:spcBef>
              <a:spcAft>
                <a:spcPts val="0"/>
              </a:spcAft>
              <a:buNone/>
            </a:pPr>
            <a:r>
              <a:rPr lang="zh-HK" sz="2800"/>
              <a:t>      - preserving negation words</a:t>
            </a:r>
            <a:endParaRPr sz="2800"/>
          </a:p>
          <a:p>
            <a:pPr indent="0" lvl="0" marL="1371600" rtl="0" algn="l">
              <a:lnSpc>
                <a:spcPct val="115000"/>
              </a:lnSpc>
              <a:spcBef>
                <a:spcPts val="1000"/>
              </a:spcBef>
              <a:spcAft>
                <a:spcPts val="0"/>
              </a:spcAft>
              <a:buNone/>
            </a:pPr>
            <a:r>
              <a:t/>
            </a:r>
            <a:endParaRPr sz="2800"/>
          </a:p>
          <a:p>
            <a:pPr indent="-417194" lvl="2" marL="1371600" rtl="0" algn="l">
              <a:lnSpc>
                <a:spcPct val="115000"/>
              </a:lnSpc>
              <a:spcBef>
                <a:spcPts val="500"/>
              </a:spcBef>
              <a:spcAft>
                <a:spcPts val="0"/>
              </a:spcAft>
              <a:buSzPct val="100000"/>
              <a:buFont typeface="Noto Sans Symbols"/>
              <a:buChar char="■"/>
            </a:pPr>
            <a:r>
              <a:rPr lang="zh-HK" sz="2800"/>
              <a:t>Train sentiment models using  a balanced dataset</a:t>
            </a:r>
            <a:endParaRPr sz="2800"/>
          </a:p>
          <a:p>
            <a:pPr indent="0" lvl="0" marL="914400" rtl="0" algn="l">
              <a:lnSpc>
                <a:spcPct val="115000"/>
              </a:lnSpc>
              <a:spcBef>
                <a:spcPts val="500"/>
              </a:spcBef>
              <a:spcAft>
                <a:spcPts val="0"/>
              </a:spcAft>
              <a:buNone/>
            </a:pPr>
            <a:r>
              <a:rPr lang="zh-HK" sz="2800"/>
              <a:t>      - aiming to address overfitting issues</a:t>
            </a:r>
            <a:endParaRPr sz="2800"/>
          </a:p>
          <a:p>
            <a:pPr indent="0" lvl="2" marL="914400" rtl="0" algn="l">
              <a:lnSpc>
                <a:spcPct val="115000"/>
              </a:lnSpc>
              <a:spcBef>
                <a:spcPts val="500"/>
              </a:spcBef>
              <a:spcAft>
                <a:spcPts val="0"/>
              </a:spcAft>
              <a:buClr>
                <a:schemeClr val="dk1"/>
              </a:buClr>
              <a:buSzPct val="100000"/>
              <a:buNone/>
            </a:pPr>
            <a:r>
              <a:rPr lang="zh-HK" sz="2800"/>
              <a:t> </a:t>
            </a:r>
            <a:endParaRPr sz="2800">
              <a:solidFill>
                <a:srgbClr val="000000"/>
              </a:solidFill>
            </a:endParaRPr>
          </a:p>
        </p:txBody>
      </p:sp>
      <p:pic>
        <p:nvPicPr>
          <p:cNvPr descr="What, Why and How of Data Visualisation | AI Planet (formerly DPhi)" id="607" name="Google Shape;607;p10"/>
          <p:cNvPicPr preferRelativeResize="0"/>
          <p:nvPr/>
        </p:nvPicPr>
        <p:blipFill rotWithShape="1">
          <a:blip r:embed="rId3">
            <a:alphaModFix/>
          </a:blip>
          <a:srcRect b="13255" l="0" r="0" t="0"/>
          <a:stretch/>
        </p:blipFill>
        <p:spPr>
          <a:xfrm>
            <a:off x="7843805" y="680625"/>
            <a:ext cx="4012649" cy="1708177"/>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g279a34789ad_0_28"/>
          <p:cNvSpPr txBox="1"/>
          <p:nvPr>
            <p:ph type="ctrTitle"/>
          </p:nvPr>
        </p:nvSpPr>
        <p:spPr>
          <a:xfrm>
            <a:off x="516569" y="561078"/>
            <a:ext cx="9144000" cy="7572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solidFill>
                  <a:srgbClr val="1A1A1A"/>
                </a:solidFill>
                <a:latin typeface="Calibri"/>
                <a:ea typeface="Calibri"/>
                <a:cs typeface="Calibri"/>
                <a:sym typeface="Calibri"/>
              </a:rPr>
              <a:t>Reference</a:t>
            </a:r>
            <a:endParaRPr sz="5000">
              <a:latin typeface="Calibri"/>
              <a:ea typeface="Calibri"/>
              <a:cs typeface="Calibri"/>
              <a:sym typeface="Calibri"/>
            </a:endParaRPr>
          </a:p>
        </p:txBody>
      </p:sp>
      <p:sp>
        <p:nvSpPr>
          <p:cNvPr id="613" name="Google Shape;613;g279a34789ad_0_28"/>
          <p:cNvSpPr txBox="1"/>
          <p:nvPr>
            <p:ph idx="1" type="subTitle"/>
          </p:nvPr>
        </p:nvSpPr>
        <p:spPr>
          <a:xfrm>
            <a:off x="516569" y="1624632"/>
            <a:ext cx="10845710" cy="5355976"/>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Dataset:</a:t>
            </a:r>
            <a:endParaRPr b="0"/>
          </a:p>
          <a:p>
            <a:pPr indent="-406400" lvl="0" marL="457200" rtl="0" algn="l">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3">
                  <a:extLst>
                    <a:ext uri="{A12FA001-AC4F-418D-AE19-62706E023703}">
                      <ahyp:hlinkClr val="tx"/>
                    </a:ext>
                  </a:extLst>
                </a:hlinkClick>
              </a:rPr>
              <a:t>https://hk.iherb.com/c/hair-care</a:t>
            </a:r>
            <a:endParaRPr b="0"/>
          </a:p>
          <a:p>
            <a:pPr indent="-406400" lvl="0" marL="457200" rtl="0" algn="l">
              <a:lnSpc>
                <a:spcPct val="90000"/>
              </a:lnSpc>
              <a:spcBef>
                <a:spcPts val="0"/>
              </a:spcBef>
              <a:spcAft>
                <a:spcPts val="0"/>
              </a:spcAft>
              <a:buSzPts val="2400"/>
              <a:buNone/>
            </a:pPr>
            <a:r>
              <a:t/>
            </a:r>
            <a:endParaRPr i="0" sz="1800" u="none" strike="noStrike">
              <a:solidFill>
                <a:srgbClr val="000000"/>
              </a:solidFill>
              <a:latin typeface="Calibri"/>
              <a:ea typeface="Calibri"/>
              <a:cs typeface="Calibri"/>
              <a:sym typeface="Calibri"/>
            </a:endParaRPr>
          </a:p>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Use WebDriver to automate Microsoft Edge:</a:t>
            </a:r>
            <a:endParaRPr b="0"/>
          </a:p>
          <a:p>
            <a:pPr indent="-406400" lvl="0" marL="457200" rtl="0" algn="l">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4">
                  <a:extLst>
                    <a:ext uri="{A12FA001-AC4F-418D-AE19-62706E023703}">
                      <ahyp:hlinkClr val="tx"/>
                    </a:ext>
                  </a:extLst>
                </a:hlinkClick>
              </a:rPr>
              <a:t>Use WebDriver to automate Microsoft Edge - Microsoft Edge Developer documentation | Microsoft Learn</a:t>
            </a:r>
            <a:endParaRPr b="0"/>
          </a:p>
          <a:p>
            <a:pPr indent="-406400" lvl="0" marL="457200" rtl="0" algn="l">
              <a:lnSpc>
                <a:spcPct val="90000"/>
              </a:lnSpc>
              <a:spcBef>
                <a:spcPts val="0"/>
              </a:spcBef>
              <a:spcAft>
                <a:spcPts val="0"/>
              </a:spcAft>
              <a:buSzPts val="2400"/>
              <a:buNone/>
            </a:pPr>
            <a:r>
              <a:t/>
            </a:r>
            <a:endParaRPr b="0" i="0" sz="1800" u="none" strike="noStrike">
              <a:solidFill>
                <a:srgbClr val="000000"/>
              </a:solidFill>
              <a:latin typeface="Calibri"/>
              <a:ea typeface="Calibri"/>
              <a:cs typeface="Calibri"/>
              <a:sym typeface="Calibri"/>
            </a:endParaRPr>
          </a:p>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How to create Tooltip Pages in Power BI</a:t>
            </a:r>
            <a:endParaRPr b="0"/>
          </a:p>
          <a:p>
            <a:pPr indent="-406400" lvl="0" marL="457200" rtl="0" algn="l">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5">
                  <a:extLst>
                    <a:ext uri="{A12FA001-AC4F-418D-AE19-62706E023703}">
                      <ahyp:hlinkClr val="tx"/>
                    </a:ext>
                  </a:extLst>
                </a:hlinkClick>
              </a:rPr>
              <a:t>https://www.youtube.com/watch?v=npaQ42K1sTs</a:t>
            </a:r>
            <a:endParaRPr b="0"/>
          </a:p>
          <a:p>
            <a:pPr indent="-406400" lvl="0" marL="457200" rtl="0" algn="l">
              <a:lnSpc>
                <a:spcPct val="90000"/>
              </a:lnSpc>
              <a:spcBef>
                <a:spcPts val="0"/>
              </a:spcBef>
              <a:spcAft>
                <a:spcPts val="0"/>
              </a:spcAft>
              <a:buSzPts val="2400"/>
              <a:buNone/>
            </a:pPr>
            <a:r>
              <a:t/>
            </a:r>
            <a:endParaRPr i="0" sz="1800" u="none" strike="noStrike">
              <a:solidFill>
                <a:srgbClr val="000000"/>
              </a:solidFill>
              <a:latin typeface="Calibri"/>
              <a:ea typeface="Calibri"/>
              <a:cs typeface="Calibri"/>
              <a:sym typeface="Calibri"/>
            </a:endParaRPr>
          </a:p>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Instant Data Scraper &amp; Octoparse</a:t>
            </a:r>
            <a:endParaRPr b="0"/>
          </a:p>
          <a:p>
            <a:pPr indent="-406400" lvl="0" marL="457200" rtl="0" algn="l">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6">
                  <a:extLst>
                    <a:ext uri="{A12FA001-AC4F-418D-AE19-62706E023703}">
                      <ahyp:hlinkClr val="tx"/>
                    </a:ext>
                  </a:extLst>
                </a:hlinkClick>
              </a:rPr>
              <a:t>https://www.youtube.com/watch?v=0xzTzw6GQiw&amp;t=87s</a:t>
            </a:r>
            <a:endParaRPr b="0"/>
          </a:p>
          <a:p>
            <a:pPr indent="-406400" lvl="0" marL="457200" rtl="0" algn="l">
              <a:lnSpc>
                <a:spcPct val="90000"/>
              </a:lnSpc>
              <a:spcBef>
                <a:spcPts val="0"/>
              </a:spcBef>
              <a:spcAft>
                <a:spcPts val="0"/>
              </a:spcAft>
              <a:buSzPts val="2400"/>
              <a:buNone/>
            </a:pPr>
            <a:r>
              <a:t/>
            </a:r>
            <a:endParaRPr i="0" sz="1800" u="none" strike="noStrike">
              <a:solidFill>
                <a:srgbClr val="000000"/>
              </a:solidFill>
              <a:latin typeface="Calibri"/>
              <a:ea typeface="Calibri"/>
              <a:cs typeface="Calibri"/>
              <a:sym typeface="Calibri"/>
            </a:endParaRPr>
          </a:p>
          <a:p>
            <a:pPr indent="-406400" lvl="0" marL="457200" rtl="0" algn="l">
              <a:lnSpc>
                <a:spcPct val="90000"/>
              </a:lnSpc>
              <a:spcBef>
                <a:spcPts val="0"/>
              </a:spcBef>
              <a:spcAft>
                <a:spcPts val="0"/>
              </a:spcAft>
              <a:buSzPts val="2400"/>
              <a:buNone/>
            </a:pPr>
            <a:r>
              <a:rPr b="0" i="0" lang="zh-HK" sz="1800" u="none" strike="noStrike">
                <a:solidFill>
                  <a:srgbClr val="000000"/>
                </a:solidFill>
                <a:latin typeface="Calibri"/>
                <a:ea typeface="Calibri"/>
                <a:cs typeface="Calibri"/>
                <a:sym typeface="Calibri"/>
              </a:rPr>
              <a:t>NLP &amp; Sentiment Analysis Tutorial </a:t>
            </a:r>
            <a:endParaRPr b="0"/>
          </a:p>
          <a:p>
            <a:pPr indent="-406400" lvl="0" marL="457200" rtl="0" algn="just">
              <a:lnSpc>
                <a:spcPct val="90000"/>
              </a:lnSpc>
              <a:spcBef>
                <a:spcPts val="0"/>
              </a:spcBef>
              <a:spcAft>
                <a:spcPts val="0"/>
              </a:spcAft>
              <a:buSzPts val="2400"/>
              <a:buNone/>
            </a:pPr>
            <a:r>
              <a:rPr b="0" i="0" lang="zh-HK" sz="1800" u="sng" strike="noStrike">
                <a:solidFill>
                  <a:srgbClr val="1155CC"/>
                </a:solidFill>
                <a:latin typeface="Calibri"/>
                <a:ea typeface="Calibri"/>
                <a:cs typeface="Calibri"/>
                <a:sym typeface="Calibri"/>
                <a:hlinkClick r:id="rId7">
                  <a:extLst>
                    <a:ext uri="{A12FA001-AC4F-418D-AE19-62706E023703}">
                      <ahyp:hlinkClr val="tx"/>
                    </a:ext>
                  </a:extLst>
                </a:hlinkClick>
              </a:rPr>
              <a:t>https://www.kaggle.com/code/furkannakdagg/nlp-sentiment-analysis-tutorial</a:t>
            </a:r>
            <a:endParaRPr b="0">
              <a:solidFill>
                <a:srgbClr val="1155CC"/>
              </a:solidFill>
            </a:endParaRPr>
          </a:p>
          <a:p>
            <a:pPr indent="-406400" lvl="0" marL="457200" rtl="0" algn="ctr">
              <a:lnSpc>
                <a:spcPct val="90000"/>
              </a:lnSpc>
              <a:spcBef>
                <a:spcPts val="1000"/>
              </a:spcBef>
              <a:spcAft>
                <a:spcPts val="0"/>
              </a:spcAft>
              <a:buClr>
                <a:schemeClr val="dk1"/>
              </a:buClr>
              <a:buSzPts val="2400"/>
              <a:buNone/>
            </a:pPr>
            <a:br>
              <a:rPr lang="zh-HK"/>
            </a:br>
            <a:br>
              <a:rPr lang="zh-HK"/>
            </a:br>
            <a:endParaRPr/>
          </a:p>
          <a:p>
            <a:pPr indent="0" lvl="0" marL="0" rtl="0" algn="ctr">
              <a:lnSpc>
                <a:spcPct val="90000"/>
              </a:lnSpc>
              <a:spcBef>
                <a:spcPts val="1000"/>
              </a:spcBef>
              <a:spcAft>
                <a:spcPts val="0"/>
              </a:spcAft>
              <a:buClr>
                <a:schemeClr val="dk1"/>
              </a:buClr>
              <a:buSzPts val="2400"/>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g30ab2f58695_0_4"/>
          <p:cNvSpPr txBox="1"/>
          <p:nvPr>
            <p:ph type="ctrTitle"/>
          </p:nvPr>
        </p:nvSpPr>
        <p:spPr>
          <a:xfrm>
            <a:off x="1524000" y="2145688"/>
            <a:ext cx="9144000" cy="2387700"/>
          </a:xfrm>
          <a:prstGeom prst="rect">
            <a:avLst/>
          </a:prstGeom>
        </p:spPr>
        <p:txBody>
          <a:bodyPr anchorCtr="0" anchor="b" bIns="45700" lIns="91425" spcFirstLastPara="1" rIns="91425" wrap="square" tIns="45700">
            <a:normAutofit fontScale="90000"/>
          </a:bodyPr>
          <a:lstStyle/>
          <a:p>
            <a:pPr indent="0" lvl="0" marL="0" rtl="0" algn="ctr">
              <a:spcBef>
                <a:spcPts val="750"/>
              </a:spcBef>
              <a:spcAft>
                <a:spcPts val="0"/>
              </a:spcAft>
              <a:buNone/>
            </a:pPr>
            <a:r>
              <a:rPr b="1" lang="zh-HK">
                <a:solidFill>
                  <a:srgbClr val="184037"/>
                </a:solidFill>
              </a:rPr>
              <a:t>Thank you</a:t>
            </a:r>
            <a:endParaRPr b="1">
              <a:solidFill>
                <a:srgbClr val="184037"/>
              </a:solidFill>
            </a:endParaRPr>
          </a:p>
          <a:p>
            <a:pPr indent="0" lvl="0" marL="0" rtl="0" algn="ctr">
              <a:spcBef>
                <a:spcPts val="750"/>
              </a:spcBef>
              <a:spcAft>
                <a:spcPts val="0"/>
              </a:spcAft>
              <a:buNone/>
            </a:pPr>
            <a:r>
              <a:rPr b="1" lang="zh-HK">
                <a:solidFill>
                  <a:srgbClr val="184037"/>
                </a:solidFill>
              </a:rPr>
              <a:t>&amp;</a:t>
            </a:r>
            <a:endParaRPr b="1">
              <a:solidFill>
                <a:srgbClr val="184037"/>
              </a:solidFill>
            </a:endParaRPr>
          </a:p>
          <a:p>
            <a:pPr indent="0" lvl="0" marL="0" rtl="0" algn="ctr">
              <a:spcBef>
                <a:spcPts val="750"/>
              </a:spcBef>
              <a:spcAft>
                <a:spcPts val="0"/>
              </a:spcAft>
              <a:buNone/>
            </a:pPr>
            <a:r>
              <a:rPr b="1" lang="zh-HK">
                <a:solidFill>
                  <a:srgbClr val="184037"/>
                </a:solidFill>
              </a:rPr>
              <a:t>welcome any questions</a:t>
            </a:r>
            <a:endParaRPr/>
          </a:p>
        </p:txBody>
      </p:sp>
      <p:sp>
        <p:nvSpPr>
          <p:cNvPr id="619" name="Google Shape;619;g30ab2f58695_0_4"/>
          <p:cNvSpPr/>
          <p:nvPr/>
        </p:nvSpPr>
        <p:spPr>
          <a:xfrm rot="-4995232">
            <a:off x="297436" y="623406"/>
            <a:ext cx="2987988" cy="2987988"/>
          </a:xfrm>
          <a:prstGeom prst="arc">
            <a:avLst>
              <a:gd fmla="val 14455503"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20" name="Google Shape;620;g30ab2f58695_0_4"/>
          <p:cNvSpPr/>
          <p:nvPr/>
        </p:nvSpPr>
        <p:spPr>
          <a:xfrm rot="6269048">
            <a:off x="8717891" y="3339291"/>
            <a:ext cx="2987863" cy="2987863"/>
          </a:xfrm>
          <a:prstGeom prst="arc">
            <a:avLst>
              <a:gd fmla="val 14441841" name="adj1"/>
              <a:gd fmla="val 0" name="adj2"/>
            </a:avLst>
          </a:prstGeom>
          <a:noFill/>
          <a:ln cap="rnd" cmpd="sng" w="127000">
            <a:solidFill>
              <a:schemeClr val="accent4">
                <a:alpha val="93330"/>
              </a:schemeClr>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2ee13e62a96_0_87"/>
          <p:cNvSpPr txBox="1"/>
          <p:nvPr>
            <p:ph type="ctrTitle"/>
          </p:nvPr>
        </p:nvSpPr>
        <p:spPr>
          <a:xfrm>
            <a:off x="509642" y="138545"/>
            <a:ext cx="12028722" cy="1163813"/>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171450" lvl="0" marL="171450" rtl="0" algn="l">
              <a:spcBef>
                <a:spcPts val="0"/>
              </a:spcBef>
              <a:spcAft>
                <a:spcPts val="0"/>
              </a:spcAft>
              <a:buClr>
                <a:srgbClr val="184037"/>
              </a:buClr>
              <a:buSzPts val="3000"/>
              <a:buFont typeface="Arial"/>
              <a:buNone/>
            </a:pPr>
            <a:r>
              <a:rPr b="1" lang="zh-HK" sz="5000"/>
              <a:t>Scraping of Product Information</a:t>
            </a:r>
            <a:endParaRPr b="1" sz="5000"/>
          </a:p>
        </p:txBody>
      </p:sp>
      <p:pic>
        <p:nvPicPr>
          <p:cNvPr descr="A group of hair products&#10;&#10;Description automatically generated" id="162" name="Google Shape;162;g2ee13e62a96_0_87"/>
          <p:cNvPicPr preferRelativeResize="0"/>
          <p:nvPr/>
        </p:nvPicPr>
        <p:blipFill rotWithShape="1">
          <a:blip r:embed="rId4">
            <a:alphaModFix/>
          </a:blip>
          <a:srcRect b="0" l="0" r="0" t="0"/>
          <a:stretch/>
        </p:blipFill>
        <p:spPr>
          <a:xfrm>
            <a:off x="10358718" y="5036233"/>
            <a:ext cx="1763659" cy="1683221"/>
          </a:xfrm>
          <a:prstGeom prst="rect">
            <a:avLst/>
          </a:prstGeom>
          <a:noFill/>
          <a:ln>
            <a:noFill/>
          </a:ln>
        </p:spPr>
      </p:pic>
      <p:graphicFrame>
        <p:nvGraphicFramePr>
          <p:cNvPr id="163" name="Google Shape;163;g2ee13e62a96_0_87"/>
          <p:cNvGraphicFramePr/>
          <p:nvPr/>
        </p:nvGraphicFramePr>
        <p:xfrm>
          <a:off x="647115" y="2078356"/>
          <a:ext cx="9588386" cy="4494092"/>
        </p:xfrm>
        <a:graphic>
          <a:graphicData uri="http://schemas.openxmlformats.org/presentationml/2006/ole">
            <mc:AlternateContent>
              <mc:Choice Requires="v">
                <p:oleObj r:id="rId5" imgH="4494092" imgW="9588386" progId="Excel.Sheet.12" spid="_x0000_s1">
                  <p:embed/>
                </p:oleObj>
              </mc:Choice>
              <mc:Fallback>
                <p:oleObj r:id="rId6" imgH="4494092" imgW="9588386" progId="Excel.Sheet.12">
                  <p:embed/>
                  <p:pic>
                    <p:nvPicPr>
                      <p:cNvPr id="163" name="Google Shape;163;g2ee13e62a96_0_87"/>
                      <p:cNvPicPr preferRelativeResize="0"/>
                      <p:nvPr/>
                    </p:nvPicPr>
                    <p:blipFill rotWithShape="1">
                      <a:blip r:embed="rId7">
                        <a:alphaModFix/>
                      </a:blip>
                      <a:srcRect b="0" l="0" r="0" t="0"/>
                      <a:stretch/>
                    </p:blipFill>
                    <p:spPr>
                      <a:xfrm>
                        <a:off x="647115" y="2078356"/>
                        <a:ext cx="9588386" cy="4494092"/>
                      </a:xfrm>
                      <a:prstGeom prst="rect">
                        <a:avLst/>
                      </a:prstGeom>
                      <a:noFill/>
                      <a:ln>
                        <a:noFill/>
                      </a:ln>
                    </p:spPr>
                  </p:pic>
                </p:oleObj>
              </mc:Fallback>
            </mc:AlternateContent>
          </a:graphicData>
        </a:graphic>
      </p:graphicFrame>
      <p:sp>
        <p:nvSpPr>
          <p:cNvPr id="164" name="Google Shape;164;g2ee13e62a96_0_87"/>
          <p:cNvSpPr txBox="1"/>
          <p:nvPr/>
        </p:nvSpPr>
        <p:spPr>
          <a:xfrm>
            <a:off x="509650" y="1302350"/>
            <a:ext cx="10509300" cy="569400"/>
          </a:xfrm>
          <a:prstGeom prst="rect">
            <a:avLst/>
          </a:prstGeom>
          <a:noFill/>
          <a:ln>
            <a:noFill/>
          </a:ln>
        </p:spPr>
        <p:txBody>
          <a:bodyPr anchorCtr="0" anchor="t" bIns="91425" lIns="91425" spcFirstLastPara="1" rIns="91425" wrap="square" tIns="91425">
            <a:spAutoFit/>
          </a:bodyPr>
          <a:lstStyle/>
          <a:p>
            <a:pPr indent="-158750" lvl="0" marL="0" rtl="0" algn="l">
              <a:spcBef>
                <a:spcPts val="0"/>
              </a:spcBef>
              <a:spcAft>
                <a:spcPts val="0"/>
              </a:spcAft>
              <a:buClr>
                <a:schemeClr val="dk1"/>
              </a:buClr>
              <a:buSzPts val="2500"/>
              <a:buChar char="•"/>
            </a:pPr>
            <a:r>
              <a:rPr b="1" lang="zh-HK" sz="2500">
                <a:solidFill>
                  <a:schemeClr val="dk1"/>
                </a:solidFill>
                <a:latin typeface="Calibri"/>
                <a:ea typeface="Calibri"/>
                <a:cs typeface="Calibri"/>
                <a:sym typeface="Calibri"/>
              </a:rPr>
              <a:t>Bot Detection</a:t>
            </a:r>
            <a:r>
              <a:rPr lang="zh-HK" sz="2500">
                <a:solidFill>
                  <a:schemeClr val="dk1"/>
                </a:solidFill>
                <a:latin typeface="Calibri"/>
                <a:ea typeface="Calibri"/>
                <a:cs typeface="Calibri"/>
                <a:sym typeface="Calibri"/>
              </a:rPr>
              <a:t>: iHerb product pages detect bots using </a:t>
            </a:r>
            <a:r>
              <a:rPr b="1" lang="zh-HK" sz="2500">
                <a:solidFill>
                  <a:schemeClr val="dk1"/>
                </a:solidFill>
                <a:latin typeface="Calibri"/>
                <a:ea typeface="Calibri"/>
                <a:cs typeface="Calibri"/>
                <a:sym typeface="Calibri"/>
              </a:rPr>
              <a:t>XParameter</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
          <p:cNvSpPr txBox="1"/>
          <p:nvPr>
            <p:ph type="ctrTitle"/>
          </p:nvPr>
        </p:nvSpPr>
        <p:spPr>
          <a:xfrm>
            <a:off x="509642" y="290945"/>
            <a:ext cx="12028800" cy="1163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171450" lvl="0" marL="171450" rtl="0" algn="l">
              <a:spcBef>
                <a:spcPts val="0"/>
              </a:spcBef>
              <a:spcAft>
                <a:spcPts val="0"/>
              </a:spcAft>
              <a:buClr>
                <a:srgbClr val="184037"/>
              </a:buClr>
              <a:buSzPts val="3000"/>
              <a:buFont typeface="Arial"/>
              <a:buNone/>
            </a:pPr>
            <a:r>
              <a:rPr b="1" lang="zh-HK" sz="5000"/>
              <a:t>Scraping of Product Information</a:t>
            </a:r>
            <a:endParaRPr b="1" sz="5000"/>
          </a:p>
        </p:txBody>
      </p:sp>
      <p:sp>
        <p:nvSpPr>
          <p:cNvPr id="170" name="Google Shape;170;p1"/>
          <p:cNvSpPr txBox="1"/>
          <p:nvPr/>
        </p:nvSpPr>
        <p:spPr>
          <a:xfrm>
            <a:off x="642513" y="2062775"/>
            <a:ext cx="11763000" cy="3324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500"/>
              <a:buFont typeface="Arial"/>
              <a:buNone/>
            </a:pPr>
            <a:r>
              <a:t/>
            </a:r>
            <a:endParaRPr b="1" i="0" sz="25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1" lang="zh-HK" sz="2500">
                <a:latin typeface="Calibri"/>
                <a:ea typeface="Calibri"/>
                <a:cs typeface="Calibri"/>
                <a:sym typeface="Calibri"/>
              </a:rPr>
              <a:t>Solution: </a:t>
            </a:r>
            <a:r>
              <a:rPr lang="zh-HK" sz="2500">
                <a:latin typeface="Calibri"/>
                <a:ea typeface="Calibri"/>
                <a:cs typeface="Calibri"/>
                <a:sym typeface="Calibri"/>
              </a:rPr>
              <a:t>A</a:t>
            </a:r>
            <a:r>
              <a:rPr b="0" i="0" lang="zh-HK" sz="2500" u="none" cap="none" strike="noStrike">
                <a:solidFill>
                  <a:srgbClr val="000000"/>
                </a:solidFill>
                <a:latin typeface="Calibri"/>
                <a:ea typeface="Calibri"/>
                <a:cs typeface="Calibri"/>
                <a:sym typeface="Calibri"/>
              </a:rPr>
              <a:t> </a:t>
            </a:r>
            <a:r>
              <a:rPr b="1" i="0" lang="zh-HK" sz="2500" u="none" cap="none" strike="noStrike">
                <a:solidFill>
                  <a:srgbClr val="000000"/>
                </a:solidFill>
                <a:latin typeface="Calibri"/>
                <a:ea typeface="Calibri"/>
                <a:cs typeface="Calibri"/>
                <a:sym typeface="Calibri"/>
              </a:rPr>
              <a:t>semi-manual script </a:t>
            </a:r>
            <a:r>
              <a:rPr lang="zh-HK" sz="2500">
                <a:latin typeface="Calibri"/>
                <a:ea typeface="Calibri"/>
                <a:cs typeface="Calibri"/>
                <a:sym typeface="Calibri"/>
              </a:rPr>
              <a:t>was</a:t>
            </a:r>
            <a:r>
              <a:rPr i="0" lang="zh-HK" sz="2500" u="none" cap="none" strike="noStrike">
                <a:solidFill>
                  <a:srgbClr val="000000"/>
                </a:solidFill>
                <a:latin typeface="Calibri"/>
                <a:ea typeface="Calibri"/>
                <a:cs typeface="Calibri"/>
                <a:sym typeface="Calibri"/>
              </a:rPr>
              <a:t> </a:t>
            </a:r>
            <a:r>
              <a:rPr b="0" i="0" lang="zh-HK" sz="2500" u="none" cap="none" strike="noStrike">
                <a:solidFill>
                  <a:srgbClr val="000000"/>
                </a:solidFill>
                <a:latin typeface="Calibri"/>
                <a:ea typeface="Calibri"/>
                <a:cs typeface="Calibri"/>
                <a:sym typeface="Calibri"/>
              </a:rPr>
              <a:t>implemented as a workaround.</a:t>
            </a:r>
            <a:endParaRPr/>
          </a:p>
          <a:p>
            <a:pPr indent="0" lvl="0" marL="0" marR="0" rtl="0" algn="l">
              <a:lnSpc>
                <a:spcPct val="100000"/>
              </a:lnSpc>
              <a:spcBef>
                <a:spcPts val="0"/>
              </a:spcBef>
              <a:spcAft>
                <a:spcPts val="0"/>
              </a:spcAft>
              <a:buNone/>
            </a:pPr>
            <a:r>
              <a:t/>
            </a:r>
            <a:endParaRPr b="0" i="0" sz="25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Product Links</a:t>
            </a:r>
            <a:r>
              <a:rPr b="0" i="0" lang="zh-HK" sz="2500" u="none" cap="none" strike="noStrike">
                <a:solidFill>
                  <a:srgbClr val="000000"/>
                </a:solidFill>
                <a:latin typeface="Calibri"/>
                <a:ea typeface="Calibri"/>
                <a:cs typeface="Calibri"/>
                <a:sym typeface="Calibri"/>
              </a:rPr>
              <a:t>: Scraped links for </a:t>
            </a:r>
            <a:r>
              <a:rPr b="1" i="0" lang="zh-HK" sz="2500" u="none" cap="none" strike="noStrike">
                <a:solidFill>
                  <a:srgbClr val="000000"/>
                </a:solidFill>
                <a:latin typeface="Calibri"/>
                <a:ea typeface="Calibri"/>
                <a:cs typeface="Calibri"/>
                <a:sym typeface="Calibri"/>
              </a:rPr>
              <a:t>630 targeted products </a:t>
            </a:r>
            <a:r>
              <a:rPr b="0" i="0" lang="zh-HK" sz="2500" u="none" cap="none" strike="noStrike">
                <a:solidFill>
                  <a:srgbClr val="000000"/>
                </a:solidFill>
                <a:latin typeface="Calibri"/>
                <a:ea typeface="Calibri"/>
                <a:cs typeface="Calibri"/>
                <a:sym typeface="Calibri"/>
              </a:rPr>
              <a:t>and saved them in</a:t>
            </a:r>
            <a:r>
              <a:rPr i="0" lang="zh-HK" sz="2500" u="none" cap="none" strike="noStrike">
                <a:solidFill>
                  <a:srgbClr val="000000"/>
                </a:solidFill>
                <a:latin typeface="Calibri"/>
                <a:ea typeface="Calibri"/>
                <a:cs typeface="Calibri"/>
                <a:sym typeface="Calibri"/>
              </a:rPr>
              <a:t> a CSV file</a:t>
            </a:r>
            <a:r>
              <a:rPr b="0" i="0" lang="zh-HK" sz="2500" u="none" cap="none" strike="noStrike">
                <a:solidFill>
                  <a:srgbClr val="000000"/>
                </a:solidFill>
                <a:latin typeface="Calibri"/>
                <a:ea typeface="Calibri"/>
                <a:cs typeface="Calibri"/>
                <a:sym typeface="Calibri"/>
              </a:rPr>
              <a:t>.</a:t>
            </a:r>
            <a:endParaRPr/>
          </a:p>
          <a:p>
            <a:pPr indent="-127000" lvl="0" marL="0" marR="0" rtl="0" algn="l">
              <a:lnSpc>
                <a:spcPct val="100000"/>
              </a:lnSpc>
              <a:spcBef>
                <a:spcPts val="0"/>
              </a:spcBef>
              <a:spcAft>
                <a:spcPts val="0"/>
              </a:spcAft>
              <a:buClr>
                <a:srgbClr val="000000"/>
              </a:buClr>
              <a:buSzPts val="2000"/>
              <a:buFont typeface="Arial"/>
              <a:buChar char="•"/>
            </a:pPr>
            <a:r>
              <a:rPr b="1" i="0" lang="zh-HK" sz="2000" u="none" cap="none" strike="noStrike">
                <a:solidFill>
                  <a:srgbClr val="000000"/>
                </a:solidFill>
                <a:latin typeface="Calibri"/>
                <a:ea typeface="Calibri"/>
                <a:cs typeface="Calibri"/>
                <a:sym typeface="Calibri"/>
              </a:rPr>
              <a:t>Removed</a:t>
            </a:r>
            <a:r>
              <a:rPr b="0" i="0" lang="zh-HK" sz="2000" u="none" cap="none" strike="noStrike">
                <a:solidFill>
                  <a:srgbClr val="000000"/>
                </a:solidFill>
                <a:latin typeface="Calibri"/>
                <a:ea typeface="Calibri"/>
                <a:cs typeface="Calibri"/>
                <a:sym typeface="Calibri"/>
              </a:rPr>
              <a:t> the corresponding product link from the </a:t>
            </a:r>
            <a:r>
              <a:rPr b="1" i="0" lang="zh-HK" sz="2000" u="none" cap="none" strike="noStrike">
                <a:solidFill>
                  <a:srgbClr val="000000"/>
                </a:solidFill>
                <a:latin typeface="Calibri"/>
                <a:ea typeface="Calibri"/>
                <a:cs typeface="Calibri"/>
                <a:sym typeface="Calibri"/>
              </a:rPr>
              <a:t>Product Link CSV </a:t>
            </a:r>
            <a:r>
              <a:rPr b="0" i="0" lang="zh-HK" sz="2000" u="none" cap="none" strike="noStrike">
                <a:solidFill>
                  <a:srgbClr val="000000"/>
                </a:solidFill>
                <a:latin typeface="Calibri"/>
                <a:ea typeface="Calibri"/>
                <a:cs typeface="Calibri"/>
                <a:sym typeface="Calibri"/>
              </a:rPr>
              <a:t>after </a:t>
            </a:r>
            <a:r>
              <a:rPr b="1" i="0" lang="zh-HK" sz="2000" u="none" cap="none" strike="noStrike">
                <a:solidFill>
                  <a:srgbClr val="000000"/>
                </a:solidFill>
                <a:latin typeface="Calibri"/>
                <a:ea typeface="Calibri"/>
                <a:cs typeface="Calibri"/>
                <a:sym typeface="Calibri"/>
              </a:rPr>
              <a:t>successful</a:t>
            </a:r>
            <a:r>
              <a:rPr b="0" i="0" lang="zh-HK" sz="2000" u="none" cap="none" strike="noStrike">
                <a:solidFill>
                  <a:srgbClr val="000000"/>
                </a:solidFill>
                <a:latin typeface="Calibri"/>
                <a:ea typeface="Calibri"/>
                <a:cs typeface="Calibri"/>
                <a:sym typeface="Calibri"/>
              </a:rPr>
              <a:t> scraping.</a:t>
            </a:r>
            <a:endParaRPr/>
          </a:p>
          <a:p>
            <a:pPr indent="-127000" lvl="0" marL="0" marR="0" rtl="0" algn="l">
              <a:lnSpc>
                <a:spcPct val="100000"/>
              </a:lnSpc>
              <a:spcBef>
                <a:spcPts val="0"/>
              </a:spcBef>
              <a:spcAft>
                <a:spcPts val="0"/>
              </a:spcAft>
              <a:buClr>
                <a:srgbClr val="000000"/>
              </a:buClr>
              <a:buSzPts val="2000"/>
              <a:buFont typeface="Arial"/>
              <a:buChar char="•"/>
            </a:pPr>
            <a:r>
              <a:rPr b="0" i="0" lang="zh-HK" sz="2000" u="none" cap="none" strike="noStrike">
                <a:solidFill>
                  <a:srgbClr val="000000"/>
                </a:solidFill>
                <a:latin typeface="Calibri"/>
                <a:ea typeface="Calibri"/>
                <a:cs typeface="Calibri"/>
                <a:sym typeface="Calibri"/>
              </a:rPr>
              <a:t>If scraping </a:t>
            </a:r>
            <a:r>
              <a:rPr b="1" i="0" lang="zh-HK" sz="2000" u="none" cap="none" strike="noStrike">
                <a:solidFill>
                  <a:srgbClr val="000000"/>
                </a:solidFill>
                <a:latin typeface="Calibri"/>
                <a:ea typeface="Calibri"/>
                <a:cs typeface="Calibri"/>
                <a:sym typeface="Calibri"/>
              </a:rPr>
              <a:t>failed</a:t>
            </a:r>
            <a:r>
              <a:rPr b="0" i="0" lang="zh-HK" sz="2000" u="none" cap="none" strike="noStrike">
                <a:solidFill>
                  <a:srgbClr val="000000"/>
                </a:solidFill>
                <a:latin typeface="Calibri"/>
                <a:ea typeface="Calibri"/>
                <a:cs typeface="Calibri"/>
                <a:sym typeface="Calibri"/>
              </a:rPr>
              <a:t>, the link </a:t>
            </a:r>
            <a:r>
              <a:rPr b="1" i="0" lang="zh-HK" sz="2000" u="none" cap="none" strike="noStrike">
                <a:solidFill>
                  <a:srgbClr val="000000"/>
                </a:solidFill>
                <a:latin typeface="Calibri"/>
                <a:ea typeface="Calibri"/>
                <a:cs typeface="Calibri"/>
                <a:sym typeface="Calibri"/>
              </a:rPr>
              <a:t>remained</a:t>
            </a:r>
            <a:r>
              <a:rPr b="0" i="0" lang="zh-HK" sz="2000" u="none" cap="none" strike="noStrike">
                <a:solidFill>
                  <a:srgbClr val="000000"/>
                </a:solidFill>
                <a:latin typeface="Calibri"/>
                <a:ea typeface="Calibri"/>
                <a:cs typeface="Calibri"/>
                <a:sym typeface="Calibri"/>
              </a:rPr>
              <a:t> for future attempts.</a:t>
            </a:r>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1" i="0" lang="zh-HK" sz="2500" u="none" cap="none" strike="noStrike">
                <a:solidFill>
                  <a:srgbClr val="000000"/>
                </a:solidFill>
                <a:latin typeface="Calibri"/>
                <a:ea typeface="Calibri"/>
                <a:cs typeface="Calibri"/>
                <a:sym typeface="Calibri"/>
              </a:rPr>
              <a:t>IP addre</a:t>
            </a:r>
            <a:r>
              <a:rPr b="1" lang="zh-HK" sz="2500">
                <a:latin typeface="Calibri"/>
                <a:ea typeface="Calibri"/>
                <a:cs typeface="Calibri"/>
                <a:sym typeface="Calibri"/>
              </a:rPr>
              <a:t>sses </a:t>
            </a:r>
            <a:r>
              <a:rPr b="1" i="0" lang="zh-HK" sz="2500" u="none" cap="none" strike="noStrike">
                <a:solidFill>
                  <a:srgbClr val="000000"/>
                </a:solidFill>
                <a:latin typeface="Calibri"/>
                <a:ea typeface="Calibri"/>
                <a:cs typeface="Calibri"/>
                <a:sym typeface="Calibri"/>
              </a:rPr>
              <a:t>Management</a:t>
            </a:r>
            <a:r>
              <a:rPr b="0" i="0" lang="zh-HK" sz="2500" u="none" cap="none" strike="noStrike">
                <a:solidFill>
                  <a:srgbClr val="000000"/>
                </a:solidFill>
                <a:latin typeface="Calibri"/>
                <a:ea typeface="Calibri"/>
                <a:cs typeface="Calibri"/>
                <a:sym typeface="Calibri"/>
              </a:rPr>
              <a:t>: Changed IP addresses using VPN and recalled the scraping function until data was successfully collected for all 630 product links.</a:t>
            </a:r>
            <a:endParaRPr/>
          </a:p>
        </p:txBody>
      </p:sp>
      <p:pic>
        <p:nvPicPr>
          <p:cNvPr id="171" name="Google Shape;171;p1"/>
          <p:cNvPicPr preferRelativeResize="0"/>
          <p:nvPr/>
        </p:nvPicPr>
        <p:blipFill rotWithShape="1">
          <a:blip r:embed="rId3">
            <a:alphaModFix/>
          </a:blip>
          <a:srcRect b="0" l="0" r="0" t="0"/>
          <a:stretch/>
        </p:blipFill>
        <p:spPr>
          <a:xfrm>
            <a:off x="10324779" y="797711"/>
            <a:ext cx="1191880" cy="126505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
          <p:cNvSpPr txBox="1"/>
          <p:nvPr>
            <p:ph type="ctrTitle"/>
          </p:nvPr>
        </p:nvSpPr>
        <p:spPr>
          <a:xfrm>
            <a:off x="515639" y="483844"/>
            <a:ext cx="9144000" cy="8160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Play"/>
              <a:buNone/>
            </a:pPr>
            <a:r>
              <a:rPr b="1" lang="zh-HK" sz="5000">
                <a:latin typeface="Calibri"/>
                <a:ea typeface="Calibri"/>
                <a:cs typeface="Calibri"/>
                <a:sym typeface="Calibri"/>
              </a:rPr>
              <a:t>Introduction of Dataset</a:t>
            </a:r>
            <a:endParaRPr sz="5000">
              <a:latin typeface="Calibri"/>
              <a:ea typeface="Calibri"/>
              <a:cs typeface="Calibri"/>
              <a:sym typeface="Calibri"/>
            </a:endParaRPr>
          </a:p>
        </p:txBody>
      </p:sp>
      <p:sp>
        <p:nvSpPr>
          <p:cNvPr id="177" name="Google Shape;177;p3"/>
          <p:cNvSpPr txBox="1"/>
          <p:nvPr>
            <p:ph idx="1" type="subTitle"/>
          </p:nvPr>
        </p:nvSpPr>
        <p:spPr>
          <a:xfrm>
            <a:off x="580338" y="1399755"/>
            <a:ext cx="11722497" cy="309634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498"/>
              <a:buNone/>
            </a:pPr>
            <a:r>
              <a:rPr lang="zh-HK" sz="2500">
                <a:latin typeface="Calibri"/>
                <a:ea typeface="Calibri"/>
                <a:cs typeface="Calibri"/>
                <a:sym typeface="Calibri"/>
              </a:rPr>
              <a:t>- Source of dataset: </a:t>
            </a:r>
            <a:r>
              <a:rPr lang="zh-HK" sz="2500" u="sng">
                <a:solidFill>
                  <a:schemeClr val="hlink"/>
                </a:solidFill>
                <a:latin typeface="Calibri"/>
                <a:ea typeface="Calibri"/>
                <a:cs typeface="Calibri"/>
                <a:sym typeface="Calibri"/>
                <a:hlinkClick r:id="rId3"/>
              </a:rPr>
              <a:t>Hair Care • Natural Hair Care Products | iHerb</a:t>
            </a:r>
            <a:endParaRPr sz="2500">
              <a:latin typeface="Calibri"/>
              <a:ea typeface="Calibri"/>
              <a:cs typeface="Calibri"/>
              <a:sym typeface="Calibri"/>
            </a:endParaRPr>
          </a:p>
          <a:p>
            <a:pPr indent="-120777" lvl="0" marL="342900" rtl="0" algn="l">
              <a:lnSpc>
                <a:spcPct val="90000"/>
              </a:lnSpc>
              <a:spcBef>
                <a:spcPts val="0"/>
              </a:spcBef>
              <a:spcAft>
                <a:spcPts val="0"/>
              </a:spcAft>
              <a:buClr>
                <a:schemeClr val="dk1"/>
              </a:buClr>
              <a:buSzPts val="3498"/>
              <a:buFont typeface="Calibri"/>
              <a:buNone/>
            </a:pPr>
            <a:r>
              <a:t/>
            </a:r>
            <a:endParaRPr sz="2500">
              <a:highlight>
                <a:srgbClr val="FFFFFF"/>
              </a:highlight>
              <a:latin typeface="Calibri"/>
              <a:ea typeface="Calibri"/>
              <a:cs typeface="Calibri"/>
              <a:sym typeface="Calibri"/>
            </a:endParaRPr>
          </a:p>
          <a:p>
            <a:pPr indent="0" lvl="0" marL="0" rtl="0" algn="l">
              <a:lnSpc>
                <a:spcPct val="135714"/>
              </a:lnSpc>
              <a:spcBef>
                <a:spcPts val="0"/>
              </a:spcBef>
              <a:spcAft>
                <a:spcPts val="0"/>
              </a:spcAft>
              <a:buClr>
                <a:schemeClr val="dk1"/>
              </a:buClr>
              <a:buSzPts val="1336"/>
              <a:buNone/>
            </a:pPr>
            <a:r>
              <a:rPr b="1" lang="zh-HK" sz="2500">
                <a:highlight>
                  <a:srgbClr val="FFFFFF"/>
                </a:highlight>
                <a:latin typeface="Calibri"/>
                <a:ea typeface="Calibri"/>
                <a:cs typeface="Calibri"/>
                <a:sym typeface="Calibri"/>
              </a:rPr>
              <a:t>- Product information:</a:t>
            </a:r>
            <a:endParaRPr/>
          </a:p>
          <a:p>
            <a:pPr indent="0" lvl="0" marL="0" rtl="0" algn="l">
              <a:lnSpc>
                <a:spcPct val="135714"/>
              </a:lnSpc>
              <a:spcBef>
                <a:spcPts val="0"/>
              </a:spcBef>
              <a:spcAft>
                <a:spcPts val="0"/>
              </a:spcAft>
              <a:buClr>
                <a:schemeClr val="dk1"/>
              </a:buClr>
              <a:buSzPts val="1336"/>
              <a:buNone/>
            </a:pPr>
            <a:r>
              <a:rPr b="1" lang="zh-HK" sz="2500">
                <a:highlight>
                  <a:srgbClr val="FFFFFF"/>
                </a:highlight>
                <a:latin typeface="Calibri"/>
                <a:ea typeface="Calibri"/>
                <a:cs typeface="Calibri"/>
                <a:sym typeface="Calibri"/>
              </a:rPr>
              <a:t>  </a:t>
            </a:r>
            <a:r>
              <a:rPr b="0" i="0" lang="zh-HK" sz="2000" u="none" cap="none" strike="noStrike">
                <a:solidFill>
                  <a:srgbClr val="000000"/>
                </a:solidFill>
                <a:latin typeface="Calibri"/>
                <a:ea typeface="Calibri"/>
                <a:cs typeface="Calibri"/>
                <a:sym typeface="Calibri"/>
              </a:rPr>
              <a:t>Selection Criteria: </a:t>
            </a:r>
            <a:r>
              <a:rPr b="1" lang="zh-HK" sz="2000">
                <a:highlight>
                  <a:srgbClr val="FFFFFF"/>
                </a:highlight>
                <a:latin typeface="Calibri"/>
                <a:ea typeface="Calibri"/>
                <a:cs typeface="Calibri"/>
                <a:sym typeface="Calibri"/>
              </a:rPr>
              <a:t>630 products </a:t>
            </a:r>
            <a:r>
              <a:rPr lang="zh-HK" sz="2000">
                <a:highlight>
                  <a:srgbClr val="FFFFFF"/>
                </a:highlight>
                <a:latin typeface="Calibri"/>
                <a:ea typeface="Calibri"/>
                <a:cs typeface="Calibri"/>
                <a:sym typeface="Calibri"/>
              </a:rPr>
              <a:t>from </a:t>
            </a:r>
            <a:r>
              <a:rPr b="1" lang="zh-HK" sz="2000">
                <a:highlight>
                  <a:srgbClr val="FFFFFF"/>
                </a:highlight>
                <a:latin typeface="Calibri"/>
                <a:ea typeface="Calibri"/>
                <a:cs typeface="Calibri"/>
                <a:sym typeface="Calibri"/>
              </a:rPr>
              <a:t>4 main categories </a:t>
            </a:r>
            <a:r>
              <a:rPr lang="zh-HK" sz="2000">
                <a:highlight>
                  <a:srgbClr val="FFFFFF"/>
                </a:highlight>
                <a:latin typeface="Calibri"/>
                <a:ea typeface="Calibri"/>
                <a:cs typeface="Calibri"/>
                <a:sym typeface="Calibri"/>
              </a:rPr>
              <a:t>and </a:t>
            </a:r>
            <a:r>
              <a:rPr b="1" lang="zh-HK" sz="2000">
                <a:highlight>
                  <a:srgbClr val="FFFFFF"/>
                </a:highlight>
                <a:latin typeface="Calibri"/>
                <a:ea typeface="Calibri"/>
                <a:cs typeface="Calibri"/>
                <a:sym typeface="Calibri"/>
              </a:rPr>
              <a:t>11 </a:t>
            </a:r>
            <a:r>
              <a:rPr b="1" lang="zh-HK" sz="2000">
                <a:highlight>
                  <a:srgbClr val="FFFFFF"/>
                </a:highlight>
              </a:rPr>
              <a:t>well-known </a:t>
            </a:r>
            <a:r>
              <a:rPr b="1" lang="zh-HK" sz="2000">
                <a:highlight>
                  <a:srgbClr val="FFFFFF"/>
                </a:highlight>
                <a:latin typeface="Calibri"/>
                <a:ea typeface="Calibri"/>
                <a:cs typeface="Calibri"/>
                <a:sym typeface="Calibri"/>
              </a:rPr>
              <a:t>brands</a:t>
            </a:r>
            <a:r>
              <a:rPr lang="zh-HK" sz="2000">
                <a:highlight>
                  <a:srgbClr val="FFFFFF"/>
                </a:highlight>
                <a:latin typeface="Calibri"/>
                <a:ea typeface="Calibri"/>
                <a:cs typeface="Calibri"/>
                <a:sym typeface="Calibri"/>
              </a:rPr>
              <a:t>, </a:t>
            </a:r>
            <a:br>
              <a:rPr lang="zh-HK" sz="2000">
                <a:highlight>
                  <a:srgbClr val="FFFFFF"/>
                </a:highlight>
              </a:rPr>
            </a:br>
            <a:r>
              <a:rPr lang="zh-HK" sz="2000">
                <a:highlight>
                  <a:srgbClr val="FFFFFF"/>
                </a:highlight>
              </a:rPr>
              <a:t>   </a:t>
            </a:r>
            <a:r>
              <a:rPr lang="zh-HK" sz="2000">
                <a:highlight>
                  <a:srgbClr val="FFFFFF"/>
                </a:highlight>
                <a:latin typeface="Calibri"/>
                <a:ea typeface="Calibri"/>
                <a:cs typeface="Calibri"/>
                <a:sym typeface="Calibri"/>
              </a:rPr>
              <a:t>each with over 40 hair care products</a:t>
            </a:r>
            <a:r>
              <a:rPr lang="zh-HK" sz="2000">
                <a:highlight>
                  <a:srgbClr val="FFFFFF"/>
                </a:highlight>
              </a:rPr>
              <a:t>, </a:t>
            </a:r>
            <a:r>
              <a:rPr lang="zh-HK" sz="2000">
                <a:highlight>
                  <a:srgbClr val="FFFFFF"/>
                </a:highlight>
                <a:latin typeface="Calibri"/>
                <a:ea typeface="Calibri"/>
                <a:cs typeface="Calibri"/>
                <a:sym typeface="Calibri"/>
              </a:rPr>
              <a:t>all rated </a:t>
            </a:r>
            <a:r>
              <a:rPr b="1" lang="zh-HK" sz="2000">
                <a:highlight>
                  <a:srgbClr val="FFFFFF"/>
                </a:highlight>
                <a:latin typeface="Calibri"/>
                <a:ea typeface="Calibri"/>
                <a:cs typeface="Calibri"/>
                <a:sym typeface="Calibri"/>
              </a:rPr>
              <a:t>4 or 5 out of 5</a:t>
            </a:r>
            <a:r>
              <a:rPr lang="zh-HK" sz="2000">
                <a:highlight>
                  <a:srgbClr val="FFFFFF"/>
                </a:highlight>
                <a:latin typeface="Calibri"/>
                <a:ea typeface="Calibri"/>
                <a:cs typeface="Calibri"/>
                <a:sym typeface="Calibri"/>
              </a:rPr>
              <a:t>.</a:t>
            </a:r>
            <a:endParaRPr sz="2000">
              <a:solidFill>
                <a:srgbClr val="595959"/>
              </a:solidFill>
              <a:latin typeface="Calibri"/>
              <a:ea typeface="Calibri"/>
              <a:cs typeface="Calibri"/>
              <a:sym typeface="Calibri"/>
            </a:endParaRPr>
          </a:p>
        </p:txBody>
      </p:sp>
      <p:graphicFrame>
        <p:nvGraphicFramePr>
          <p:cNvPr id="178" name="Google Shape;178;p3"/>
          <p:cNvGraphicFramePr/>
          <p:nvPr/>
        </p:nvGraphicFramePr>
        <p:xfrm>
          <a:off x="8081093" y="4267200"/>
          <a:ext cx="3000000" cy="3000000"/>
        </p:xfrm>
        <a:graphic>
          <a:graphicData uri="http://schemas.openxmlformats.org/drawingml/2006/table">
            <a:tbl>
              <a:tblPr>
                <a:noFill/>
                <a:tableStyleId>{0437F73D-55B4-457E-AAEC-1DAB6A90C641}</a:tableStyleId>
              </a:tblPr>
              <a:tblGrid>
                <a:gridCol w="1414425"/>
                <a:gridCol w="1587300"/>
                <a:gridCol w="942950"/>
              </a:tblGrid>
              <a:tr h="421400">
                <a:tc>
                  <a:txBody>
                    <a:bodyPr/>
                    <a:lstStyle/>
                    <a:p>
                      <a:pPr indent="0" lvl="0" marL="0" marR="0" rtl="0" algn="ctr">
                        <a:lnSpc>
                          <a:spcPct val="100000"/>
                        </a:lnSpc>
                        <a:spcBef>
                          <a:spcPts val="0"/>
                        </a:spcBef>
                        <a:spcAft>
                          <a:spcPts val="0"/>
                        </a:spcAft>
                        <a:buNone/>
                      </a:pPr>
                      <a:r>
                        <a:rPr lang="zh-HK" sz="1300" u="none" cap="none" strike="noStrike"/>
                        <a:t>Categories</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Number of products</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Percentage</a:t>
                      </a:r>
                      <a:endParaRPr b="0" i="0" sz="1300" u="none" cap="none" strike="noStrike">
                        <a:solidFill>
                          <a:srgbClr val="000000"/>
                        </a:solidFill>
                        <a:latin typeface="Calibri"/>
                        <a:ea typeface="Calibri"/>
                        <a:cs typeface="Calibri"/>
                        <a:sym typeface="Calibri"/>
                      </a:endParaRPr>
                    </a:p>
                  </a:txBody>
                  <a:tcPr marT="4775" marB="0" marR="4775" marL="4775" anchor="ctr"/>
                </a:tc>
              </a:tr>
              <a:tr h="421400">
                <a:tc>
                  <a:txBody>
                    <a:bodyPr/>
                    <a:lstStyle/>
                    <a:p>
                      <a:pPr indent="0" lvl="0" marL="0" marR="0" rtl="0" algn="ctr">
                        <a:lnSpc>
                          <a:spcPct val="100000"/>
                        </a:lnSpc>
                        <a:spcBef>
                          <a:spcPts val="0"/>
                        </a:spcBef>
                        <a:spcAft>
                          <a:spcPts val="0"/>
                        </a:spcAft>
                        <a:buNone/>
                      </a:pPr>
                      <a:r>
                        <a:rPr lang="zh-HK" sz="1300" u="none" cap="none" strike="noStrike"/>
                        <a:t>Conditioner</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196</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31%</a:t>
                      </a:r>
                      <a:endParaRPr b="0" i="0" sz="1300" u="none" cap="none" strike="noStrike">
                        <a:solidFill>
                          <a:srgbClr val="000000"/>
                        </a:solidFill>
                        <a:latin typeface="Calibri"/>
                        <a:ea typeface="Calibri"/>
                        <a:cs typeface="Calibri"/>
                        <a:sym typeface="Calibri"/>
                      </a:endParaRPr>
                    </a:p>
                  </a:txBody>
                  <a:tcPr marT="4775" marB="0" marR="4775" marL="4775" anchor="ctr"/>
                </a:tc>
              </a:tr>
              <a:tr h="421400">
                <a:tc>
                  <a:txBody>
                    <a:bodyPr/>
                    <a:lstStyle/>
                    <a:p>
                      <a:pPr indent="0" lvl="0" marL="0" marR="0" rtl="0" algn="ctr">
                        <a:lnSpc>
                          <a:spcPct val="100000"/>
                        </a:lnSpc>
                        <a:spcBef>
                          <a:spcPts val="0"/>
                        </a:spcBef>
                        <a:spcAft>
                          <a:spcPts val="0"/>
                        </a:spcAft>
                        <a:buNone/>
                      </a:pPr>
                      <a:r>
                        <a:rPr lang="zh-HK" sz="1300" u="none" cap="none" strike="noStrike"/>
                        <a:t>Shampoo</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149</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24%</a:t>
                      </a:r>
                      <a:endParaRPr b="0" i="0" sz="1300" u="none" cap="none" strike="noStrike">
                        <a:solidFill>
                          <a:srgbClr val="000000"/>
                        </a:solidFill>
                        <a:latin typeface="Calibri"/>
                        <a:ea typeface="Calibri"/>
                        <a:cs typeface="Calibri"/>
                        <a:sym typeface="Calibri"/>
                      </a:endParaRPr>
                    </a:p>
                  </a:txBody>
                  <a:tcPr marT="4775" marB="0" marR="4775" marL="4775" anchor="ctr"/>
                </a:tc>
              </a:tr>
              <a:tr h="421400">
                <a:tc>
                  <a:txBody>
                    <a:bodyPr/>
                    <a:lstStyle/>
                    <a:p>
                      <a:pPr indent="0" lvl="0" marL="0" marR="0" rtl="0" algn="ctr">
                        <a:lnSpc>
                          <a:spcPct val="100000"/>
                        </a:lnSpc>
                        <a:spcBef>
                          <a:spcPts val="0"/>
                        </a:spcBef>
                        <a:spcAft>
                          <a:spcPts val="0"/>
                        </a:spcAft>
                        <a:buNone/>
                      </a:pPr>
                      <a:r>
                        <a:rPr lang="zh-HK" sz="1300" u="none" cap="none" strike="noStrike"/>
                        <a:t>Treatments</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144</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23%</a:t>
                      </a:r>
                      <a:endParaRPr b="0" i="0" sz="1300" u="none" cap="none" strike="noStrike">
                        <a:solidFill>
                          <a:srgbClr val="000000"/>
                        </a:solidFill>
                        <a:latin typeface="Calibri"/>
                        <a:ea typeface="Calibri"/>
                        <a:cs typeface="Calibri"/>
                        <a:sym typeface="Calibri"/>
                      </a:endParaRPr>
                    </a:p>
                  </a:txBody>
                  <a:tcPr marT="4775" marB="0" marR="4775" marL="4775" anchor="ctr"/>
                </a:tc>
              </a:tr>
              <a:tr h="421400">
                <a:tc>
                  <a:txBody>
                    <a:bodyPr/>
                    <a:lstStyle/>
                    <a:p>
                      <a:pPr indent="0" lvl="0" marL="0" marR="0" rtl="0" algn="ctr">
                        <a:lnSpc>
                          <a:spcPct val="100000"/>
                        </a:lnSpc>
                        <a:spcBef>
                          <a:spcPts val="0"/>
                        </a:spcBef>
                        <a:spcAft>
                          <a:spcPts val="0"/>
                        </a:spcAft>
                        <a:buNone/>
                      </a:pPr>
                      <a:r>
                        <a:rPr lang="zh-HK" sz="1300" u="none" cap="none" strike="noStrike"/>
                        <a:t>Styling</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141</a:t>
                      </a:r>
                      <a:endParaRPr b="0" i="0" sz="1300" u="none" cap="none" strike="noStrike">
                        <a:solidFill>
                          <a:srgbClr val="000000"/>
                        </a:solidFill>
                        <a:latin typeface="Calibri"/>
                        <a:ea typeface="Calibri"/>
                        <a:cs typeface="Calibri"/>
                        <a:sym typeface="Calibri"/>
                      </a:endParaRPr>
                    </a:p>
                  </a:txBody>
                  <a:tcPr marT="4775" marB="0" marR="4775" marL="4775" anchor="ctr"/>
                </a:tc>
                <a:tc>
                  <a:txBody>
                    <a:bodyPr/>
                    <a:lstStyle/>
                    <a:p>
                      <a:pPr indent="0" lvl="0" marL="0" marR="0" rtl="0" algn="ctr">
                        <a:lnSpc>
                          <a:spcPct val="100000"/>
                        </a:lnSpc>
                        <a:spcBef>
                          <a:spcPts val="0"/>
                        </a:spcBef>
                        <a:spcAft>
                          <a:spcPts val="0"/>
                        </a:spcAft>
                        <a:buNone/>
                      </a:pPr>
                      <a:r>
                        <a:rPr lang="zh-HK" sz="1300" u="none" cap="none" strike="noStrike"/>
                        <a:t>22%</a:t>
                      </a:r>
                      <a:endParaRPr b="0" i="0" sz="1300" u="none" cap="none" strike="noStrike">
                        <a:solidFill>
                          <a:srgbClr val="000000"/>
                        </a:solidFill>
                        <a:latin typeface="Calibri"/>
                        <a:ea typeface="Calibri"/>
                        <a:cs typeface="Calibri"/>
                        <a:sym typeface="Calibri"/>
                      </a:endParaRPr>
                    </a:p>
                  </a:txBody>
                  <a:tcPr marT="4775" marB="0" marR="4775" marL="4775" anchor="ctr"/>
                </a:tc>
              </a:tr>
            </a:tbl>
          </a:graphicData>
        </a:graphic>
      </p:graphicFrame>
      <p:pic>
        <p:nvPicPr>
          <p:cNvPr id="179" name="Google Shape;179;p3"/>
          <p:cNvPicPr preferRelativeResize="0"/>
          <p:nvPr/>
        </p:nvPicPr>
        <p:blipFill rotWithShape="1">
          <a:blip r:embed="rId4">
            <a:alphaModFix/>
          </a:blip>
          <a:srcRect b="0" l="0" r="0" t="0"/>
          <a:stretch/>
        </p:blipFill>
        <p:spPr>
          <a:xfrm>
            <a:off x="166259" y="3806163"/>
            <a:ext cx="7841669" cy="3051837"/>
          </a:xfrm>
          <a:prstGeom prst="rect">
            <a:avLst/>
          </a:prstGeom>
          <a:noFill/>
          <a:ln>
            <a:noFill/>
          </a:ln>
        </p:spPr>
      </p:pic>
      <p:sp>
        <p:nvSpPr>
          <p:cNvPr id="180" name="Google Shape;180;p3"/>
          <p:cNvSpPr/>
          <p:nvPr/>
        </p:nvSpPr>
        <p:spPr>
          <a:xfrm>
            <a:off x="1339299" y="3730697"/>
            <a:ext cx="5525627" cy="605832"/>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279be685600_5_13"/>
          <p:cNvSpPr txBox="1"/>
          <p:nvPr>
            <p:ph type="ctrTitle"/>
          </p:nvPr>
        </p:nvSpPr>
        <p:spPr>
          <a:xfrm>
            <a:off x="450543" y="698418"/>
            <a:ext cx="10578300" cy="602700"/>
          </a:xfrm>
          <a:prstGeom prst="rect">
            <a:avLst/>
          </a:prstGeom>
          <a:noFill/>
          <a:ln>
            <a:noFill/>
          </a:ln>
          <a:effectLst>
            <a:outerShdw blurRad="44450" algn="ctr" dir="5400000" dist="27940">
              <a:srgbClr val="000000">
                <a:alpha val="30196"/>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Play"/>
              <a:buNone/>
            </a:pPr>
            <a:r>
              <a:rPr b="1" lang="zh-HK" sz="5000">
                <a:solidFill>
                  <a:srgbClr val="1A1A1A"/>
                </a:solidFill>
                <a:latin typeface="Calibri"/>
                <a:ea typeface="Calibri"/>
                <a:cs typeface="Calibri"/>
                <a:sym typeface="Calibri"/>
              </a:rPr>
              <a:t>Dataset Overview</a:t>
            </a:r>
            <a:r>
              <a:rPr b="0" i="0" lang="zh-HK" sz="3500" u="none" cap="none" strike="noStrike">
                <a:solidFill>
                  <a:srgbClr val="000000"/>
                </a:solidFill>
                <a:latin typeface="Arial"/>
                <a:ea typeface="Arial"/>
                <a:cs typeface="Arial"/>
                <a:sym typeface="Arial"/>
              </a:rPr>
              <a:t> (Product information)</a:t>
            </a:r>
            <a:endParaRPr sz="5000">
              <a:latin typeface="Calibri"/>
              <a:ea typeface="Calibri"/>
              <a:cs typeface="Calibri"/>
              <a:sym typeface="Calibri"/>
            </a:endParaRPr>
          </a:p>
        </p:txBody>
      </p:sp>
      <p:sp>
        <p:nvSpPr>
          <p:cNvPr id="186" name="Google Shape;186;g279be685600_5_13"/>
          <p:cNvSpPr txBox="1"/>
          <p:nvPr/>
        </p:nvSpPr>
        <p:spPr>
          <a:xfrm>
            <a:off x="7077975" y="2704100"/>
            <a:ext cx="749400" cy="60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Calibri"/>
              <a:buNone/>
            </a:pPr>
            <a:r>
              <a:t/>
            </a:r>
            <a:endParaRPr b="0" i="0" sz="2800" u="none" cap="none" strike="noStrike">
              <a:solidFill>
                <a:schemeClr val="dk1"/>
              </a:solidFill>
              <a:latin typeface="Calibri"/>
              <a:ea typeface="Calibri"/>
              <a:cs typeface="Calibri"/>
              <a:sym typeface="Calibri"/>
            </a:endParaRPr>
          </a:p>
        </p:txBody>
      </p:sp>
      <p:sp>
        <p:nvSpPr>
          <p:cNvPr id="187" name="Google Shape;187;g279be685600_5_13"/>
          <p:cNvSpPr txBox="1"/>
          <p:nvPr/>
        </p:nvSpPr>
        <p:spPr>
          <a:xfrm>
            <a:off x="533670" y="1694716"/>
            <a:ext cx="5202112" cy="3094705"/>
          </a:xfrm>
          <a:prstGeom prst="rect">
            <a:avLst/>
          </a:prstGeom>
          <a:noFill/>
          <a:ln>
            <a:noFill/>
          </a:ln>
        </p:spPr>
        <p:txBody>
          <a:bodyPr anchorCtr="0" anchor="t" bIns="91425" lIns="91425" spcFirstLastPara="1" rIns="91425" wrap="square" tIns="91425">
            <a:noAutofit/>
          </a:bodyPr>
          <a:lstStyle/>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Total Records: 630 (12 columns)</a:t>
            </a:r>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Unique Products: 608</a:t>
            </a:r>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Duplicates: 22 (due to multi-category classification)</a:t>
            </a:r>
            <a:endParaRPr/>
          </a:p>
          <a:p>
            <a:pPr indent="0" lvl="0" marL="0" marR="0" rtl="0" algn="l">
              <a:lnSpc>
                <a:spcPct val="100000"/>
              </a:lnSpc>
              <a:spcBef>
                <a:spcPts val="0"/>
              </a:spcBef>
              <a:spcAft>
                <a:spcPts val="0"/>
              </a:spcAft>
              <a:buNone/>
            </a:pPr>
            <a:r>
              <a:t/>
            </a:r>
            <a:endParaRPr b="0" i="0" sz="2500" u="none" cap="none" strike="noStrike">
              <a:solidFill>
                <a:srgbClr val="000000"/>
              </a:solidFill>
              <a:latin typeface="Calibri"/>
              <a:ea typeface="Calibri"/>
              <a:cs typeface="Calibri"/>
              <a:sym typeface="Calibri"/>
            </a:endParaRPr>
          </a:p>
          <a:p>
            <a:pPr indent="-158750" lvl="0" marL="0" marR="0" rtl="0" algn="l">
              <a:lnSpc>
                <a:spcPct val="100000"/>
              </a:lnSpc>
              <a:spcBef>
                <a:spcPts val="0"/>
              </a:spcBef>
              <a:spcAft>
                <a:spcPts val="0"/>
              </a:spcAft>
              <a:buClr>
                <a:srgbClr val="000000"/>
              </a:buClr>
              <a:buSzPts val="2500"/>
              <a:buFont typeface="Arial"/>
              <a:buChar char="•"/>
            </a:pPr>
            <a:r>
              <a:rPr b="0" i="0" lang="zh-HK" sz="2500" u="none" cap="none" strike="noStrike">
                <a:solidFill>
                  <a:srgbClr val="000000"/>
                </a:solidFill>
                <a:latin typeface="Calibri"/>
                <a:ea typeface="Calibri"/>
                <a:cs typeface="Calibri"/>
                <a:sym typeface="Calibri"/>
              </a:rPr>
              <a:t>Retention Reason: To analyze product distribution across categories.</a:t>
            </a:r>
            <a:endParaRPr/>
          </a:p>
        </p:txBody>
      </p:sp>
      <p:sp>
        <p:nvSpPr>
          <p:cNvPr id="188" name="Google Shape;188;g279be685600_5_13"/>
          <p:cNvSpPr txBox="1"/>
          <p:nvPr/>
        </p:nvSpPr>
        <p:spPr>
          <a:xfrm>
            <a:off x="928525" y="4838075"/>
            <a:ext cx="595500" cy="47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Calibri"/>
              <a:buNone/>
            </a:pPr>
            <a:r>
              <a:t/>
            </a:r>
            <a:endParaRPr b="0" i="0" sz="2800" u="none" cap="none" strike="noStrike">
              <a:solidFill>
                <a:schemeClr val="dk1"/>
              </a:solidFill>
              <a:latin typeface="Calibri"/>
              <a:ea typeface="Calibri"/>
              <a:cs typeface="Calibri"/>
              <a:sym typeface="Calibri"/>
            </a:endParaRPr>
          </a:p>
        </p:txBody>
      </p:sp>
      <p:sp>
        <p:nvSpPr>
          <p:cNvPr id="189" name="Google Shape;189;g279be685600_5_13"/>
          <p:cNvSpPr txBox="1"/>
          <p:nvPr/>
        </p:nvSpPr>
        <p:spPr>
          <a:xfrm>
            <a:off x="2524925" y="5033550"/>
            <a:ext cx="667800" cy="47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Calibri"/>
              <a:buNone/>
            </a:pPr>
            <a:r>
              <a:t/>
            </a:r>
            <a:endParaRPr b="0" i="0" sz="2800" u="none" cap="none" strike="noStrike">
              <a:solidFill>
                <a:schemeClr val="dk1"/>
              </a:solidFill>
              <a:latin typeface="Calibri"/>
              <a:ea typeface="Calibri"/>
              <a:cs typeface="Calibri"/>
              <a:sym typeface="Calibri"/>
            </a:endParaRPr>
          </a:p>
        </p:txBody>
      </p:sp>
      <p:pic>
        <p:nvPicPr>
          <p:cNvPr id="190" name="Google Shape;190;g279be685600_5_13"/>
          <p:cNvPicPr preferRelativeResize="0"/>
          <p:nvPr/>
        </p:nvPicPr>
        <p:blipFill rotWithShape="1">
          <a:blip r:embed="rId3">
            <a:alphaModFix/>
          </a:blip>
          <a:srcRect b="0" l="0" r="0" t="0"/>
          <a:stretch/>
        </p:blipFill>
        <p:spPr>
          <a:xfrm>
            <a:off x="6340504" y="1392521"/>
            <a:ext cx="5366587" cy="3532769"/>
          </a:xfrm>
          <a:prstGeom prst="rect">
            <a:avLst/>
          </a:prstGeom>
          <a:noFill/>
          <a:ln>
            <a:noFill/>
          </a:ln>
        </p:spPr>
      </p:pic>
      <p:pic>
        <p:nvPicPr>
          <p:cNvPr id="191" name="Google Shape;191;g279be685600_5_13"/>
          <p:cNvPicPr preferRelativeResize="0"/>
          <p:nvPr/>
        </p:nvPicPr>
        <p:blipFill rotWithShape="1">
          <a:blip r:embed="rId4">
            <a:alphaModFix/>
          </a:blip>
          <a:srcRect b="0" l="0" r="0" t="0"/>
          <a:stretch/>
        </p:blipFill>
        <p:spPr>
          <a:xfrm>
            <a:off x="3134726" y="4713384"/>
            <a:ext cx="2825374" cy="1685099"/>
          </a:xfrm>
          <a:prstGeom prst="rect">
            <a:avLst/>
          </a:prstGeom>
          <a:noFill/>
          <a:ln>
            <a:noFill/>
          </a:ln>
        </p:spPr>
      </p:pic>
      <p:sp>
        <p:nvSpPr>
          <p:cNvPr id="192" name="Google Shape;192;g279be685600_5_13"/>
          <p:cNvSpPr/>
          <p:nvPr/>
        </p:nvSpPr>
        <p:spPr>
          <a:xfrm>
            <a:off x="6340504" y="2158818"/>
            <a:ext cx="2505337" cy="453878"/>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2013 - 2022 主題">
  <a:themeElements>
    <a:clrScheme name="Office 2013 - 2022 主題">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2024-07-23T13:42:36Z</dcterms:created>
  <dc:creator>Nicole chung Nicole chung</dc:creator>
</cp:coreProperties>
</file>